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294" r:id="rId3"/>
    <p:sldId id="270" r:id="rId4"/>
    <p:sldId id="295" r:id="rId5"/>
    <p:sldId id="278" r:id="rId6"/>
    <p:sldId id="304" r:id="rId7"/>
    <p:sldId id="300" r:id="rId8"/>
    <p:sldId id="307" r:id="rId9"/>
    <p:sldId id="334" r:id="rId10"/>
    <p:sldId id="296" r:id="rId11"/>
    <p:sldId id="305" r:id="rId12"/>
    <p:sldId id="306" r:id="rId13"/>
    <p:sldId id="302" r:id="rId14"/>
    <p:sldId id="325" r:id="rId15"/>
    <p:sldId id="297" r:id="rId16"/>
    <p:sldId id="299" r:id="rId17"/>
    <p:sldId id="303" r:id="rId18"/>
    <p:sldId id="298" r:id="rId19"/>
    <p:sldId id="271" r:id="rId20"/>
    <p:sldId id="273" r:id="rId21"/>
    <p:sldId id="279" r:id="rId22"/>
    <p:sldId id="280" r:id="rId23"/>
    <p:sldId id="281" r:id="rId24"/>
    <p:sldId id="282" r:id="rId25"/>
    <p:sldId id="283" r:id="rId26"/>
    <p:sldId id="288" r:id="rId27"/>
    <p:sldId id="258" r:id="rId28"/>
    <p:sldId id="291" r:id="rId29"/>
    <p:sldId id="262" r:id="rId30"/>
    <p:sldId id="308" r:id="rId31"/>
    <p:sldId id="319" r:id="rId32"/>
    <p:sldId id="326" r:id="rId33"/>
    <p:sldId id="328" r:id="rId34"/>
    <p:sldId id="324" r:id="rId35"/>
    <p:sldId id="329" r:id="rId36"/>
    <p:sldId id="316" r:id="rId37"/>
    <p:sldId id="330" r:id="rId38"/>
    <p:sldId id="331" r:id="rId39"/>
    <p:sldId id="320" r:id="rId40"/>
    <p:sldId id="332" r:id="rId41"/>
    <p:sldId id="333" r:id="rId42"/>
    <p:sldId id="321" r:id="rId43"/>
    <p:sldId id="322" r:id="rId44"/>
    <p:sldId id="323" r:id="rId45"/>
    <p:sldId id="309" r:id="rId46"/>
    <p:sldId id="310" r:id="rId47"/>
    <p:sldId id="311" r:id="rId48"/>
    <p:sldId id="312" r:id="rId49"/>
    <p:sldId id="313" r:id="rId50"/>
    <p:sldId id="314" r:id="rId51"/>
    <p:sldId id="315" r:id="rId5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1670" y="28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3.jpeg>
</file>

<file path=ppt/media/image14.png>
</file>

<file path=ppt/media/image15.jpeg>
</file>

<file path=ppt/media/image16.jpeg>
</file>

<file path=ppt/media/image17.png>
</file>

<file path=ppt/media/image18.jpe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3.jpe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1B6EEFA-5D77-4964-96ED-FB71D5C32CD9}" type="datetimeFigureOut">
              <a:rPr lang="en-US" smtClean="0"/>
              <a:t>11/16/2022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90FEBD8-9551-4E9B-B243-67E8EFE5F97C}" type="slidenum">
              <a:rPr lang="en-US" smtClean="0"/>
              <a:t>‹#›</a:t>
            </a:fld>
            <a:endParaRPr lang="en-US"/>
          </a:p>
        </p:txBody>
      </p:sp>
    </p:spTree>
    <p:extLst>
      <p:ext uri="{BB962C8B-B14F-4D97-AF65-F5344CB8AC3E}">
        <p14:creationId xmlns:p14="http://schemas.microsoft.com/office/powerpoint/2010/main" val="28068575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11/16/2022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hyperlink" Target="https://reactresources.com/topics/portals" TargetMode="External"/><Relationship Id="rId4" Type="http://schemas.openxmlformats.org/officeDocument/2006/relationships/hyperlink" Target="http://redux.js.org/"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reactjs/react-redux" TargetMode="External"/><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hyperlink" Target="https://github.com/gaearon/redux-devtools"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redux.js.org/docs/introduction/ThreePrinciples.html" TargetMode="External"/><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hyperlink" Target="http://redux.js.org/docs/Glossary.html#store" TargetMode="External"/><Relationship Id="rId4" Type="http://schemas.openxmlformats.org/officeDocument/2006/relationships/hyperlink" Target="http://redux.js.org/docs/Glossary.html#state"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redux.js.org/docs/Glossary.html#action" TargetMode="Externa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redux.js.org/docs/Glossary.html#reducer" TargetMode="Externa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redux.js.org/docs/recipes/UsingObjectSpreadOperator.html" TargetMode="External"/><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hyperlink" Target="https://facebook.github.io/immutable-js" TargetMode="External"/></Relationships>
</file>

<file path=ppt/slides/_rels/slide2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redux.js.org/docs/basics/Actions.html" TargetMode="Externa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8" Type="http://schemas.openxmlformats.org/officeDocument/2006/relationships/hyperlink" Target="http://redux.js.org/docs/basics/Reducers.html#splitting-reducers" TargetMode="External"/><Relationship Id="rId3" Type="http://schemas.openxmlformats.org/officeDocument/2006/relationships/hyperlink" Target="http://redux.js.org/docs/basics/Actions.html" TargetMode="External"/><Relationship Id="rId7" Type="http://schemas.openxmlformats.org/officeDocument/2006/relationships/hyperlink" Target="http://redux.js.org/docs/api/Store.html#subscribe" TargetMode="External"/><Relationship Id="rId2" Type="http://schemas.openxmlformats.org/officeDocument/2006/relationships/image" Target="../media/image3.jpeg"/><Relationship Id="rId1" Type="http://schemas.openxmlformats.org/officeDocument/2006/relationships/slideLayout" Target="../slideLayouts/slideLayout1.xml"/><Relationship Id="rId6" Type="http://schemas.openxmlformats.org/officeDocument/2006/relationships/hyperlink" Target="http://redux.js.org/docs/api/Store.html#dispatch" TargetMode="External"/><Relationship Id="rId5" Type="http://schemas.openxmlformats.org/officeDocument/2006/relationships/hyperlink" Target="http://redux.js.org/docs/api/Store.html#getState" TargetMode="External"/><Relationship Id="rId4" Type="http://schemas.openxmlformats.org/officeDocument/2006/relationships/hyperlink" Target="http://redux.js.org/docs/basics/Reducers.html"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reactivex.io/rxjs/manual/overview.html#operators" TargetMode="External"/><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gaearon/redux-thunk" TargetMode="Externa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hyperlink" Target="https://redux-observable.js.org/docs/basics/Epics.html" TargetMode="Externa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redux.js.org/" TargetMode="External"/><Relationship Id="rId2" Type="http://schemas.openxmlformats.org/officeDocument/2006/relationships/image" Target="../media/image3.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hyperlink" Target="https://github.com/evancz/elm-architecture-tutorial" TargetMode="External"/><Relationship Id="rId4" Type="http://schemas.openxmlformats.org/officeDocument/2006/relationships/hyperlink" Target="https://facebook.github.io/flux" TargetMode="External"/></Relationships>
</file>

<file path=ppt/slides/_rels/slide4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hyperlink" Target="http://reactivex.io/rxjs/manual/overview.html#operators"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3.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etting Started with React, Redux and Immutable: a Test-Driven Tutorial (Par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24" y="762000"/>
            <a:ext cx="9144000" cy="25146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https://camo.githubusercontent.com/f28b5bc7822f1b7bb28a96d8d09e7d79169248fc/687474703a2f2f692e696d6775722e636f6d2f4a65567164514d2e706e6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3505200"/>
            <a:ext cx="4229100" cy="11430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962400" y="6220768"/>
            <a:ext cx="2362200" cy="646331"/>
          </a:xfrm>
          <a:prstGeom prst="rect">
            <a:avLst/>
          </a:prstGeom>
          <a:noFill/>
        </p:spPr>
        <p:txBody>
          <a:bodyPr wrap="square" rtlCol="0">
            <a:spAutoFit/>
          </a:bodyPr>
          <a:lstStyle/>
          <a:p>
            <a:r>
              <a:rPr lang="en-US" dirty="0" smtClean="0">
                <a:hlinkClick r:id="rId4"/>
              </a:rPr>
              <a:t>http://redux.js.org</a:t>
            </a:r>
            <a:endParaRPr lang="en-US" dirty="0" smtClean="0"/>
          </a:p>
          <a:p>
            <a:endParaRPr lang="en-US" dirty="0"/>
          </a:p>
        </p:txBody>
      </p:sp>
      <p:sp>
        <p:nvSpPr>
          <p:cNvPr id="2" name="Rectangle 1"/>
          <p:cNvSpPr/>
          <p:nvPr/>
        </p:nvSpPr>
        <p:spPr>
          <a:xfrm>
            <a:off x="2819400" y="5715000"/>
            <a:ext cx="4140364" cy="369332"/>
          </a:xfrm>
          <a:prstGeom prst="rect">
            <a:avLst/>
          </a:prstGeom>
        </p:spPr>
        <p:txBody>
          <a:bodyPr wrap="none">
            <a:spAutoFit/>
          </a:bodyPr>
          <a:lstStyle/>
          <a:p>
            <a:r>
              <a:rPr lang="en-IN" dirty="0">
                <a:hlinkClick r:id="rId5"/>
              </a:rPr>
              <a:t>https://reactresources.com/topics/portals</a:t>
            </a:r>
            <a:endParaRPr lang="en-IN" dirty="0"/>
          </a:p>
        </p:txBody>
      </p:sp>
    </p:spTree>
    <p:extLst>
      <p:ext uri="{BB962C8B-B14F-4D97-AF65-F5344CB8AC3E}">
        <p14:creationId xmlns:p14="http://schemas.microsoft.com/office/powerpoint/2010/main" val="22912718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3" name="TextBox 2"/>
          <p:cNvSpPr txBox="1"/>
          <p:nvPr/>
        </p:nvSpPr>
        <p:spPr>
          <a:xfrm>
            <a:off x="0" y="839466"/>
            <a:ext cx="9067799" cy="6124754"/>
          </a:xfrm>
          <a:prstGeom prst="rect">
            <a:avLst/>
          </a:prstGeom>
          <a:noFill/>
        </p:spPr>
        <p:txBody>
          <a:bodyPr wrap="square" rtlCol="0">
            <a:spAutoFit/>
          </a:bodyPr>
          <a:lstStyle/>
          <a:p>
            <a:pPr marL="457200" indent="-457200">
              <a:buFont typeface="Arial" pitchFamily="34" charset="0"/>
              <a:buChar char="•"/>
            </a:pPr>
            <a:r>
              <a:rPr lang="en-US" sz="2800" b="1" dirty="0" smtClean="0">
                <a:solidFill>
                  <a:srgbClr val="FF0000"/>
                </a:solidFill>
              </a:rPr>
              <a:t>store</a:t>
            </a:r>
            <a:r>
              <a:rPr lang="en-US" sz="2800" b="1" dirty="0">
                <a:solidFill>
                  <a:srgbClr val="FF0000"/>
                </a:solidFill>
              </a:rPr>
              <a:t>:</a:t>
            </a:r>
            <a:r>
              <a:rPr lang="en-US" sz="2800" dirty="0">
                <a:solidFill>
                  <a:srgbClr val="FF0000"/>
                </a:solidFill>
              </a:rPr>
              <a:t> </a:t>
            </a:r>
            <a:r>
              <a:rPr lang="en-US" sz="2800" dirty="0"/>
              <a:t>manages the states. </a:t>
            </a:r>
            <a:r>
              <a:rPr lang="en-US" sz="2800" dirty="0" smtClean="0"/>
              <a:t>All our application data and state resides here . (Like brain for app). In </a:t>
            </a:r>
            <a:r>
              <a:rPr lang="en-US" sz="2800" dirty="0"/>
              <a:t>a </a:t>
            </a:r>
            <a:r>
              <a:rPr lang="en-US" sz="2800" dirty="0" err="1"/>
              <a:t>Redux</a:t>
            </a:r>
            <a:r>
              <a:rPr lang="en-US" sz="2800" dirty="0"/>
              <a:t> app, you can obtain its states </a:t>
            </a:r>
            <a:r>
              <a:rPr lang="en-US" sz="2800" dirty="0" smtClean="0"/>
              <a:t> via</a:t>
            </a:r>
            <a:r>
              <a:rPr lang="en-US" sz="2800" b="1" dirty="0"/>
              <a:t> </a:t>
            </a:r>
            <a:r>
              <a:rPr lang="en-US" sz="2800" b="1" dirty="0" err="1"/>
              <a:t>store.getState</a:t>
            </a:r>
            <a:r>
              <a:rPr lang="en-US" sz="2800" b="1" dirty="0" smtClean="0"/>
              <a:t>()</a:t>
            </a:r>
          </a:p>
          <a:p>
            <a:pPr marL="457200" indent="-457200">
              <a:buFont typeface="Arial" pitchFamily="34" charset="0"/>
              <a:buChar char="•"/>
            </a:pPr>
            <a:endParaRPr lang="en-US" sz="2800" b="1" dirty="0"/>
          </a:p>
          <a:p>
            <a:pPr marL="457200" indent="-457200">
              <a:buFont typeface="Arial" pitchFamily="34" charset="0"/>
              <a:buChar char="•"/>
            </a:pPr>
            <a:r>
              <a:rPr lang="en-US" sz="2800" b="1" dirty="0" smtClean="0">
                <a:solidFill>
                  <a:srgbClr val="FF0000"/>
                </a:solidFill>
              </a:rPr>
              <a:t>Provider </a:t>
            </a:r>
            <a:r>
              <a:rPr lang="en-US" sz="2800" dirty="0" smtClean="0"/>
              <a:t>makes all store available to containers (react-</a:t>
            </a:r>
            <a:r>
              <a:rPr lang="en-US" sz="2800" dirty="0" err="1" smtClean="0"/>
              <a:t>redux</a:t>
            </a:r>
            <a:r>
              <a:rPr lang="en-US" sz="2800" dirty="0" smtClean="0"/>
              <a:t> provider)</a:t>
            </a:r>
          </a:p>
          <a:p>
            <a:pPr marL="457200" indent="-457200">
              <a:buFont typeface="Arial" pitchFamily="34" charset="0"/>
              <a:buChar char="•"/>
            </a:pPr>
            <a:endParaRPr lang="en-US" sz="2800" b="1" dirty="0"/>
          </a:p>
          <a:p>
            <a:pPr marL="457200" indent="-457200">
              <a:buFont typeface="Arial" pitchFamily="34" charset="0"/>
              <a:buChar char="•"/>
            </a:pPr>
            <a:r>
              <a:rPr lang="en-US" sz="2800" b="1" dirty="0" smtClean="0">
                <a:solidFill>
                  <a:srgbClr val="FF0000"/>
                </a:solidFill>
              </a:rPr>
              <a:t>Containers : </a:t>
            </a:r>
            <a:r>
              <a:rPr lang="en-US" sz="2800" dirty="0" smtClean="0"/>
              <a:t>fetch app state data  and use it to render components. (it is like a glue to </a:t>
            </a:r>
            <a:r>
              <a:rPr lang="en-US" sz="2800" dirty="0" err="1" smtClean="0"/>
              <a:t>connecct</a:t>
            </a:r>
            <a:r>
              <a:rPr lang="en-US" sz="2800" dirty="0" smtClean="0"/>
              <a:t> connect store to component.</a:t>
            </a:r>
            <a:r>
              <a:rPr lang="en-US" sz="2800" b="1" dirty="0" smtClean="0"/>
              <a:t> (connect). Whenever app state changes, component re-renders to keep state in sync with UI</a:t>
            </a:r>
          </a:p>
          <a:p>
            <a:pPr marL="457200" indent="-457200">
              <a:buFont typeface="Arial" pitchFamily="34" charset="0"/>
              <a:buChar char="•"/>
            </a:pPr>
            <a:endParaRPr lang="en-US" sz="2800" b="1" dirty="0" smtClean="0"/>
          </a:p>
          <a:p>
            <a:pPr marL="457200" indent="-457200">
              <a:buFont typeface="Arial" pitchFamily="34" charset="0"/>
              <a:buChar char="•"/>
            </a:pPr>
            <a:r>
              <a:rPr lang="en-US" sz="2800" b="1" dirty="0">
                <a:solidFill>
                  <a:srgbClr val="FF0000"/>
                </a:solidFill>
              </a:rPr>
              <a:t>App state becomes component props in React.</a:t>
            </a:r>
          </a:p>
          <a:p>
            <a:pPr marL="457200" indent="-457200">
              <a:buFont typeface="Arial" pitchFamily="34" charset="0"/>
              <a:buChar char="•"/>
            </a:pPr>
            <a:endParaRPr lang="en-US" sz="2800" b="1" dirty="0" smtClean="0"/>
          </a:p>
        </p:txBody>
      </p:sp>
    </p:spTree>
    <p:extLst>
      <p:ext uri="{BB962C8B-B14F-4D97-AF65-F5344CB8AC3E}">
        <p14:creationId xmlns:p14="http://schemas.microsoft.com/office/powerpoint/2010/main" val="318539017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8599" y="304800"/>
            <a:ext cx="8996661" cy="6248400"/>
          </a:xfrm>
          <a:prstGeom prst="rect">
            <a:avLst/>
          </a:prstGeom>
        </p:spPr>
      </p:pic>
      <p:sp>
        <p:nvSpPr>
          <p:cNvPr id="5" name="TextBox 4"/>
          <p:cNvSpPr txBox="1"/>
          <p:nvPr/>
        </p:nvSpPr>
        <p:spPr>
          <a:xfrm>
            <a:off x="1981200" y="5105400"/>
            <a:ext cx="1600200" cy="523220"/>
          </a:xfrm>
          <a:prstGeom prst="rect">
            <a:avLst/>
          </a:prstGeom>
          <a:noFill/>
        </p:spPr>
        <p:txBody>
          <a:bodyPr wrap="square" rtlCol="0">
            <a:spAutoFit/>
          </a:bodyPr>
          <a:lstStyle/>
          <a:p>
            <a:r>
              <a:rPr lang="en-IN" sz="2800" dirty="0" smtClean="0">
                <a:solidFill>
                  <a:srgbClr val="FF0000"/>
                </a:solidFill>
              </a:rPr>
              <a:t>Store </a:t>
            </a:r>
            <a:endParaRPr lang="en-IN" sz="2800" dirty="0">
              <a:solidFill>
                <a:srgbClr val="FF0000"/>
              </a:solidFill>
            </a:endParaRPr>
          </a:p>
        </p:txBody>
      </p:sp>
    </p:spTree>
    <p:extLst>
      <p:ext uri="{BB962C8B-B14F-4D97-AF65-F5344CB8AC3E}">
        <p14:creationId xmlns:p14="http://schemas.microsoft.com/office/powerpoint/2010/main" val="167698428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429000" y="5181600"/>
            <a:ext cx="2667000" cy="523220"/>
          </a:xfrm>
          <a:prstGeom prst="rect">
            <a:avLst/>
          </a:prstGeom>
          <a:noFill/>
        </p:spPr>
        <p:txBody>
          <a:bodyPr wrap="square" rtlCol="0">
            <a:spAutoFit/>
          </a:bodyPr>
          <a:lstStyle/>
          <a:p>
            <a:r>
              <a:rPr lang="en-IN" sz="2800" dirty="0" smtClean="0">
                <a:solidFill>
                  <a:srgbClr val="FF0000"/>
                </a:solidFill>
              </a:rPr>
              <a:t>State Tree </a:t>
            </a:r>
            <a:endParaRPr lang="en-IN" sz="2800" dirty="0">
              <a:solidFill>
                <a:srgbClr val="FF0000"/>
              </a:solidFill>
            </a:endParaRPr>
          </a:p>
        </p:txBody>
      </p:sp>
      <p:pic>
        <p:nvPicPr>
          <p:cNvPr id="2" name="Picture 1"/>
          <p:cNvPicPr>
            <a:picLocks noChangeAspect="1"/>
          </p:cNvPicPr>
          <p:nvPr/>
        </p:nvPicPr>
        <p:blipFill>
          <a:blip r:embed="rId2"/>
          <a:stretch>
            <a:fillRect/>
          </a:stretch>
        </p:blipFill>
        <p:spPr>
          <a:xfrm>
            <a:off x="-457200" y="304800"/>
            <a:ext cx="9047251" cy="4648200"/>
          </a:xfrm>
          <a:prstGeom prst="rect">
            <a:avLst/>
          </a:prstGeom>
        </p:spPr>
      </p:pic>
      <p:pic>
        <p:nvPicPr>
          <p:cNvPr id="3" name="Picture 2"/>
          <p:cNvPicPr>
            <a:picLocks noChangeAspect="1"/>
          </p:cNvPicPr>
          <p:nvPr/>
        </p:nvPicPr>
        <p:blipFill>
          <a:blip r:embed="rId3"/>
          <a:stretch>
            <a:fillRect/>
          </a:stretch>
        </p:blipFill>
        <p:spPr>
          <a:xfrm>
            <a:off x="660998" y="5796998"/>
            <a:ext cx="7929053" cy="543580"/>
          </a:xfrm>
          <a:prstGeom prst="rect">
            <a:avLst/>
          </a:prstGeom>
        </p:spPr>
      </p:pic>
    </p:spTree>
    <p:extLst>
      <p:ext uri="{BB962C8B-B14F-4D97-AF65-F5344CB8AC3E}">
        <p14:creationId xmlns:p14="http://schemas.microsoft.com/office/powerpoint/2010/main" val="5586883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3" name="TextBox 2"/>
          <p:cNvSpPr txBox="1"/>
          <p:nvPr/>
        </p:nvSpPr>
        <p:spPr>
          <a:xfrm>
            <a:off x="0" y="839466"/>
            <a:ext cx="9067799" cy="6555641"/>
          </a:xfrm>
          <a:prstGeom prst="rect">
            <a:avLst/>
          </a:prstGeom>
          <a:noFill/>
        </p:spPr>
        <p:txBody>
          <a:bodyPr wrap="square" rtlCol="0">
            <a:spAutoFit/>
          </a:bodyPr>
          <a:lstStyle/>
          <a:p>
            <a:pPr marL="457200" indent="-457200">
              <a:buFont typeface="Arial" pitchFamily="34" charset="0"/>
              <a:buChar char="•"/>
            </a:pPr>
            <a:r>
              <a:rPr lang="en-US" sz="2800" b="1" dirty="0" smtClean="0">
                <a:solidFill>
                  <a:srgbClr val="FF0000"/>
                </a:solidFill>
              </a:rPr>
              <a:t>Component: </a:t>
            </a:r>
            <a:r>
              <a:rPr lang="en-US" sz="2800" dirty="0" smtClean="0"/>
              <a:t>UI widget of react component to display state from store. </a:t>
            </a:r>
          </a:p>
          <a:p>
            <a:pPr marL="457200" indent="-457200">
              <a:buFont typeface="Arial" pitchFamily="34" charset="0"/>
              <a:buChar char="•"/>
            </a:pPr>
            <a:endParaRPr lang="en-US" sz="2800" b="1" dirty="0" smtClean="0">
              <a:solidFill>
                <a:srgbClr val="FF0000"/>
              </a:solidFill>
            </a:endParaRPr>
          </a:p>
          <a:p>
            <a:pPr marL="457200" indent="-457200">
              <a:buFont typeface="Arial" pitchFamily="34" charset="0"/>
              <a:buChar char="•"/>
            </a:pPr>
            <a:r>
              <a:rPr lang="en-US" sz="2800" b="1" dirty="0" smtClean="0">
                <a:solidFill>
                  <a:srgbClr val="FF0000"/>
                </a:solidFill>
              </a:rPr>
              <a:t>action</a:t>
            </a:r>
            <a:r>
              <a:rPr lang="en-US" sz="2800" b="1" dirty="0">
                <a:solidFill>
                  <a:srgbClr val="FF0000"/>
                </a:solidFill>
              </a:rPr>
              <a:t>:</a:t>
            </a:r>
            <a:r>
              <a:rPr lang="en-US" sz="2800" dirty="0">
                <a:solidFill>
                  <a:srgbClr val="FF0000"/>
                </a:solidFill>
              </a:rPr>
              <a:t> </a:t>
            </a:r>
            <a:r>
              <a:rPr lang="en-US" sz="2800" dirty="0"/>
              <a:t>A plain JavaScript object.  </a:t>
            </a:r>
            <a:r>
              <a:rPr lang="en-US" sz="2800" dirty="0" smtClean="0"/>
              <a:t>Any changes made to application state (event handling). </a:t>
            </a:r>
            <a:r>
              <a:rPr lang="en-US" sz="2800" b="1" dirty="0" smtClean="0"/>
              <a:t>An </a:t>
            </a:r>
            <a:r>
              <a:rPr lang="en-US" sz="2800" b="1" dirty="0"/>
              <a:t>action can also be considered as a command to change a state.</a:t>
            </a:r>
          </a:p>
          <a:p>
            <a:endParaRPr lang="en-US" sz="2800" b="1" dirty="0"/>
          </a:p>
          <a:p>
            <a:pPr marL="457200" indent="-457200">
              <a:buFont typeface="Arial" pitchFamily="34" charset="0"/>
              <a:buChar char="•"/>
            </a:pPr>
            <a:r>
              <a:rPr lang="en-US" sz="2800" b="1" dirty="0">
                <a:solidFill>
                  <a:srgbClr val="FF0000"/>
                </a:solidFill>
              </a:rPr>
              <a:t>reducer:</a:t>
            </a:r>
            <a:r>
              <a:rPr lang="en-US" sz="2800" dirty="0"/>
              <a:t> decides how to change a state after receiving an action, and thus can be considered the entrance of a state change. </a:t>
            </a:r>
            <a:r>
              <a:rPr lang="en-US" sz="2800" dirty="0" smtClean="0"/>
              <a:t>(we can have multiple reducers </a:t>
            </a:r>
            <a:r>
              <a:rPr lang="en-US" sz="2800" dirty="0" err="1" smtClean="0"/>
              <a:t>eg</a:t>
            </a:r>
            <a:r>
              <a:rPr lang="en-US" sz="2800" dirty="0" smtClean="0"/>
              <a:t>. </a:t>
            </a:r>
            <a:r>
              <a:rPr lang="en-US" sz="2800" dirty="0" err="1" smtClean="0"/>
              <a:t>MovieReducer</a:t>
            </a:r>
            <a:r>
              <a:rPr lang="en-US" sz="2800" dirty="0" smtClean="0"/>
              <a:t>, </a:t>
            </a:r>
            <a:r>
              <a:rPr lang="en-US" sz="2800" dirty="0" err="1" smtClean="0"/>
              <a:t>UserReducer</a:t>
            </a:r>
            <a:r>
              <a:rPr lang="en-US" sz="2800" dirty="0" smtClean="0"/>
              <a:t>… </a:t>
            </a:r>
            <a:r>
              <a:rPr lang="en-US" sz="2800" smtClean="0"/>
              <a:t>in youtube.com)</a:t>
            </a:r>
            <a:endParaRPr lang="en-US" sz="2800" dirty="0" smtClean="0"/>
          </a:p>
          <a:p>
            <a:pPr marL="457200" indent="-457200">
              <a:buFont typeface="Arial" pitchFamily="34" charset="0"/>
              <a:buChar char="•"/>
            </a:pPr>
            <a:endParaRPr lang="en-US" sz="2800" dirty="0"/>
          </a:p>
          <a:p>
            <a:pPr marL="457200" indent="-457200">
              <a:buFont typeface="Arial" pitchFamily="34" charset="0"/>
              <a:buChar char="•"/>
            </a:pPr>
            <a:r>
              <a:rPr lang="en-US" sz="2800" b="1" dirty="0" smtClean="0"/>
              <a:t>Take an action  and update part of application state.</a:t>
            </a:r>
            <a:endParaRPr lang="en-US" sz="2800" b="1" dirty="0"/>
          </a:p>
          <a:p>
            <a:pPr marL="457200" indent="-457200">
              <a:buFont typeface="Arial" pitchFamily="34" charset="0"/>
              <a:buChar char="•"/>
            </a:pPr>
            <a:endParaRPr lang="en-US" sz="2800" dirty="0"/>
          </a:p>
          <a:p>
            <a:endParaRPr lang="en-US" sz="2800" dirty="0"/>
          </a:p>
        </p:txBody>
      </p:sp>
    </p:spTree>
    <p:extLst>
      <p:ext uri="{BB962C8B-B14F-4D97-AF65-F5344CB8AC3E}">
        <p14:creationId xmlns:p14="http://schemas.microsoft.com/office/powerpoint/2010/main" val="335777418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smtClean="0">
                <a:solidFill>
                  <a:srgbClr val="FFFF00"/>
                </a:solidFill>
              </a:rPr>
              <a:t>Reducer code with maintainability</a:t>
            </a:r>
            <a:endParaRPr lang="en-US" sz="4000" dirty="0">
              <a:solidFill>
                <a:srgbClr val="FFFF00"/>
              </a:solidFill>
            </a:endParaRPr>
          </a:p>
        </p:txBody>
      </p:sp>
      <p:sp>
        <p:nvSpPr>
          <p:cNvPr id="3" name="TextBox 2"/>
          <p:cNvSpPr txBox="1"/>
          <p:nvPr/>
        </p:nvSpPr>
        <p:spPr>
          <a:xfrm>
            <a:off x="1066801" y="726786"/>
            <a:ext cx="6858000" cy="6678751"/>
          </a:xfrm>
          <a:prstGeom prst="rect">
            <a:avLst/>
          </a:prstGeom>
          <a:noFill/>
        </p:spPr>
        <p:txBody>
          <a:bodyPr wrap="square" rtlCol="0">
            <a:spAutoFit/>
          </a:bodyPr>
          <a:lstStyle/>
          <a:p>
            <a:r>
              <a:rPr lang="en-IN" sz="2000" b="1" dirty="0"/>
              <a:t>function reducer(state, action) { </a:t>
            </a:r>
          </a:p>
          <a:p>
            <a:r>
              <a:rPr lang="en-IN" sz="2000" b="1" dirty="0"/>
              <a:t>switch(</a:t>
            </a:r>
            <a:r>
              <a:rPr lang="en-IN" sz="2000" b="1" dirty="0" err="1"/>
              <a:t>action.type</a:t>
            </a:r>
            <a:r>
              <a:rPr lang="en-IN" sz="2000" b="1" dirty="0"/>
              <a:t>) { </a:t>
            </a:r>
          </a:p>
          <a:p>
            <a:r>
              <a:rPr lang="en-IN" sz="2000" b="1" dirty="0" smtClean="0"/>
              <a:t>	case </a:t>
            </a:r>
            <a:r>
              <a:rPr lang="en-IN" sz="2000" b="1" dirty="0"/>
              <a:t>'TODO_ADD' : { </a:t>
            </a:r>
          </a:p>
          <a:p>
            <a:r>
              <a:rPr lang="en-IN" sz="2000" b="1" dirty="0" smtClean="0"/>
              <a:t>	return </a:t>
            </a:r>
            <a:r>
              <a:rPr lang="en-IN" sz="2000" b="1" dirty="0" err="1"/>
              <a:t>applyAddTodo</a:t>
            </a:r>
            <a:r>
              <a:rPr lang="en-IN" sz="2000" b="1" dirty="0"/>
              <a:t>(state, action); </a:t>
            </a:r>
          </a:p>
          <a:p>
            <a:r>
              <a:rPr lang="en-IN" sz="2000" b="1" dirty="0" smtClean="0"/>
              <a:t>	} </a:t>
            </a:r>
            <a:endParaRPr lang="en-IN" sz="2000" b="1" dirty="0"/>
          </a:p>
          <a:p>
            <a:r>
              <a:rPr lang="en-IN" sz="2000" b="1" dirty="0"/>
              <a:t>case 'TODO_TOGGLE' : { </a:t>
            </a:r>
          </a:p>
          <a:p>
            <a:r>
              <a:rPr lang="en-IN" sz="2000" b="1" dirty="0" smtClean="0"/>
              <a:t>	return </a:t>
            </a:r>
            <a:r>
              <a:rPr lang="en-IN" sz="2000" b="1" dirty="0" err="1"/>
              <a:t>applyToggleTodo</a:t>
            </a:r>
            <a:r>
              <a:rPr lang="en-IN" sz="2000" b="1" dirty="0"/>
              <a:t>(state, action); </a:t>
            </a:r>
          </a:p>
          <a:p>
            <a:r>
              <a:rPr lang="en-IN" sz="2000" b="1" dirty="0" smtClean="0"/>
              <a:t>	} </a:t>
            </a:r>
            <a:endParaRPr lang="en-IN" sz="2000" b="1" dirty="0"/>
          </a:p>
          <a:p>
            <a:r>
              <a:rPr lang="en-IN" sz="2000" b="1" dirty="0" smtClean="0"/>
              <a:t>	default </a:t>
            </a:r>
            <a:r>
              <a:rPr lang="en-IN" sz="2000" b="1" dirty="0"/>
              <a:t>: return state; </a:t>
            </a:r>
          </a:p>
          <a:p>
            <a:r>
              <a:rPr lang="en-IN" sz="2000" b="1" dirty="0" smtClean="0"/>
              <a:t>	} </a:t>
            </a:r>
            <a:endParaRPr lang="en-IN" sz="2000" b="1" dirty="0"/>
          </a:p>
          <a:p>
            <a:r>
              <a:rPr lang="en-IN" sz="2000" b="1" dirty="0"/>
              <a:t>} </a:t>
            </a:r>
          </a:p>
          <a:p>
            <a:r>
              <a:rPr lang="en-IN" sz="2000" b="1" dirty="0"/>
              <a:t>function </a:t>
            </a:r>
            <a:r>
              <a:rPr lang="en-IN" sz="2000" b="1" dirty="0" err="1"/>
              <a:t>applyAddTodo</a:t>
            </a:r>
            <a:r>
              <a:rPr lang="en-IN" sz="2000" b="1" dirty="0"/>
              <a:t>(state, action) { </a:t>
            </a:r>
          </a:p>
          <a:p>
            <a:r>
              <a:rPr lang="en-IN" sz="2000" b="1" dirty="0" smtClean="0"/>
              <a:t>	return </a:t>
            </a:r>
            <a:r>
              <a:rPr lang="en-IN" sz="2000" b="1" dirty="0" err="1"/>
              <a:t>state.concat</a:t>
            </a:r>
            <a:r>
              <a:rPr lang="en-IN" sz="2000" b="1" dirty="0"/>
              <a:t>(</a:t>
            </a:r>
            <a:r>
              <a:rPr lang="en-IN" sz="2000" b="1" dirty="0" err="1"/>
              <a:t>action.todo</a:t>
            </a:r>
            <a:r>
              <a:rPr lang="en-IN" sz="2000" b="1" dirty="0"/>
              <a:t>); </a:t>
            </a:r>
          </a:p>
          <a:p>
            <a:r>
              <a:rPr lang="en-IN" sz="2000" b="1" dirty="0"/>
              <a:t>} </a:t>
            </a:r>
          </a:p>
          <a:p>
            <a:r>
              <a:rPr lang="en-IN" sz="2000" b="1" dirty="0"/>
              <a:t>function </a:t>
            </a:r>
            <a:r>
              <a:rPr lang="en-IN" sz="2000" b="1" dirty="0" err="1"/>
              <a:t>applyToggleTodo</a:t>
            </a:r>
            <a:r>
              <a:rPr lang="en-IN" sz="2000" b="1" dirty="0"/>
              <a:t>(state, action) { </a:t>
            </a:r>
          </a:p>
          <a:p>
            <a:pPr lvl="1"/>
            <a:r>
              <a:rPr lang="en-IN" sz="2000" b="1" dirty="0"/>
              <a:t>return </a:t>
            </a:r>
            <a:r>
              <a:rPr lang="en-IN" sz="2000" b="1" dirty="0" err="1"/>
              <a:t>state.map</a:t>
            </a:r>
            <a:r>
              <a:rPr lang="en-IN" sz="2000" b="1" dirty="0"/>
              <a:t>(</a:t>
            </a:r>
            <a:r>
              <a:rPr lang="en-IN" sz="2000" b="1" dirty="0" err="1"/>
              <a:t>todo</a:t>
            </a:r>
            <a:r>
              <a:rPr lang="en-IN" sz="2000" b="1" dirty="0"/>
              <a:t> =&gt; </a:t>
            </a:r>
          </a:p>
          <a:p>
            <a:pPr lvl="1"/>
            <a:r>
              <a:rPr lang="en-IN" sz="2000" b="1" dirty="0"/>
              <a:t>todo.id === action.todo.id </a:t>
            </a:r>
          </a:p>
          <a:p>
            <a:pPr lvl="1"/>
            <a:r>
              <a:rPr lang="en-IN" sz="2000" b="1" dirty="0"/>
              <a:t>? </a:t>
            </a:r>
            <a:r>
              <a:rPr lang="en-IN" sz="2000" b="1" dirty="0" err="1"/>
              <a:t>Object.assign</a:t>
            </a:r>
            <a:r>
              <a:rPr lang="en-IN" sz="2000" b="1" dirty="0"/>
              <a:t>({}, </a:t>
            </a:r>
            <a:r>
              <a:rPr lang="en-IN" sz="2000" b="1" dirty="0" err="1"/>
              <a:t>todo</a:t>
            </a:r>
            <a:r>
              <a:rPr lang="en-IN" sz="2000" b="1" dirty="0"/>
              <a:t>, { completed: !</a:t>
            </a:r>
            <a:r>
              <a:rPr lang="en-IN" sz="2000" b="1" dirty="0" err="1"/>
              <a:t>todo.completed</a:t>
            </a:r>
            <a:r>
              <a:rPr lang="en-IN" sz="2000" b="1" dirty="0"/>
              <a:t> }) </a:t>
            </a:r>
          </a:p>
          <a:p>
            <a:pPr lvl="1"/>
            <a:r>
              <a:rPr lang="en-IN" sz="2000" b="1" dirty="0"/>
              <a:t>: </a:t>
            </a:r>
            <a:r>
              <a:rPr lang="en-IN" sz="2000" b="1" dirty="0" err="1"/>
              <a:t>todo</a:t>
            </a:r>
            <a:r>
              <a:rPr lang="en-IN" sz="2000" b="1" dirty="0"/>
              <a:t> </a:t>
            </a:r>
          </a:p>
          <a:p>
            <a:r>
              <a:rPr lang="en-IN" sz="2000" b="1" dirty="0"/>
              <a:t>); </a:t>
            </a:r>
            <a:endParaRPr lang="en-US" sz="3200" b="1" dirty="0"/>
          </a:p>
          <a:p>
            <a:endParaRPr lang="en-US" sz="3200" b="1" dirty="0"/>
          </a:p>
        </p:txBody>
      </p:sp>
    </p:spTree>
    <p:extLst>
      <p:ext uri="{BB962C8B-B14F-4D97-AF65-F5344CB8AC3E}">
        <p14:creationId xmlns:p14="http://schemas.microsoft.com/office/powerpoint/2010/main" val="191945272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3" name="TextBox 2"/>
          <p:cNvSpPr txBox="1"/>
          <p:nvPr/>
        </p:nvSpPr>
        <p:spPr>
          <a:xfrm>
            <a:off x="0" y="839466"/>
            <a:ext cx="9067799" cy="6986528"/>
          </a:xfrm>
          <a:prstGeom prst="rect">
            <a:avLst/>
          </a:prstGeom>
          <a:noFill/>
        </p:spPr>
        <p:txBody>
          <a:bodyPr wrap="square" rtlCol="0">
            <a:spAutoFit/>
          </a:bodyPr>
          <a:lstStyle/>
          <a:p>
            <a:pPr marL="457200" indent="-457200">
              <a:buFont typeface="Arial" pitchFamily="34" charset="0"/>
              <a:buChar char="•"/>
            </a:pPr>
            <a:r>
              <a:rPr lang="en-US" sz="2800" dirty="0"/>
              <a:t>A reducer is comprised of functions, and it changes states by taking an action as an argument, in which it then returns a new state</a:t>
            </a:r>
            <a:r>
              <a:rPr lang="en-US" sz="2800" dirty="0" smtClean="0"/>
              <a:t>.</a:t>
            </a:r>
          </a:p>
          <a:p>
            <a:pPr marL="457200" indent="-457200">
              <a:buFont typeface="Arial" pitchFamily="34" charset="0"/>
              <a:buChar char="•"/>
            </a:pPr>
            <a:endParaRPr lang="en-US" sz="2800" dirty="0"/>
          </a:p>
          <a:p>
            <a:pPr marL="457200" indent="-457200">
              <a:buFont typeface="Arial" pitchFamily="34" charset="0"/>
              <a:buChar char="•"/>
            </a:pPr>
            <a:r>
              <a:rPr lang="en-US" sz="2800" b="1" dirty="0" smtClean="0">
                <a:solidFill>
                  <a:srgbClr val="FF0000"/>
                </a:solidFill>
              </a:rPr>
              <a:t>middleware</a:t>
            </a:r>
            <a:r>
              <a:rPr lang="en-US" sz="2800" b="1" dirty="0">
                <a:solidFill>
                  <a:srgbClr val="FF0000"/>
                </a:solidFill>
              </a:rPr>
              <a:t>:</a:t>
            </a:r>
            <a:r>
              <a:rPr lang="en-US" sz="2800" dirty="0"/>
              <a:t> </a:t>
            </a:r>
            <a:endParaRPr lang="en-US" sz="2800" dirty="0" smtClean="0"/>
          </a:p>
          <a:p>
            <a:r>
              <a:rPr lang="en-US" sz="2800" dirty="0"/>
              <a:t>	</a:t>
            </a:r>
            <a:r>
              <a:rPr lang="en-US" sz="2800" dirty="0" smtClean="0"/>
              <a:t>The </a:t>
            </a:r>
            <a:r>
              <a:rPr lang="en-US" sz="2800" dirty="0"/>
              <a:t>middleman between </a:t>
            </a:r>
            <a:r>
              <a:rPr lang="en-US" sz="2800" dirty="0" smtClean="0"/>
              <a:t> </a:t>
            </a:r>
            <a:r>
              <a:rPr lang="en-US" sz="2800" dirty="0"/>
              <a:t> </a:t>
            </a:r>
            <a:r>
              <a:rPr lang="en-US" sz="2800" dirty="0" smtClean="0"/>
              <a:t> </a:t>
            </a:r>
            <a:r>
              <a:rPr lang="en-US" sz="2800" dirty="0" err="1" smtClean="0">
                <a:solidFill>
                  <a:srgbClr val="FF0000"/>
                </a:solidFill>
              </a:rPr>
              <a:t>store.dispatch</a:t>
            </a:r>
            <a:r>
              <a:rPr lang="en-US" sz="2800" smtClean="0">
                <a:solidFill>
                  <a:srgbClr val="FF0000"/>
                </a:solidFill>
              </a:rPr>
              <a:t>(action)</a:t>
            </a:r>
            <a:r>
              <a:rPr lang="en-US" sz="2800" dirty="0">
                <a:solidFill>
                  <a:srgbClr val="FF0000"/>
                </a:solidFill>
              </a:rPr>
              <a:t> </a:t>
            </a:r>
            <a:r>
              <a:rPr lang="en-US" sz="2800" dirty="0" smtClean="0"/>
              <a:t> and 	a reducer. </a:t>
            </a:r>
          </a:p>
          <a:p>
            <a:endParaRPr lang="en-US" sz="2800" dirty="0"/>
          </a:p>
          <a:p>
            <a:r>
              <a:rPr lang="en-US" sz="2800" dirty="0" smtClean="0"/>
              <a:t>	Its purpose is to intercept an action that has 	been dispatched, and modify or even cancel 	the</a:t>
            </a:r>
            <a:r>
              <a:rPr lang="en-US" sz="2800" dirty="0"/>
              <a:t> action before it reaches the reducer.</a:t>
            </a:r>
          </a:p>
          <a:p>
            <a:pPr marL="914400" lvl="1" indent="-457200">
              <a:buFont typeface="Arial" pitchFamily="34" charset="0"/>
              <a:buChar char="•"/>
            </a:pPr>
            <a:endParaRPr lang="en-US" sz="2800" dirty="0"/>
          </a:p>
          <a:p>
            <a:pPr marL="914400" lvl="1" indent="-457200">
              <a:buFont typeface="Arial" pitchFamily="34" charset="0"/>
              <a:buChar char="•"/>
            </a:pPr>
            <a:endParaRPr lang="en-US" sz="2800" dirty="0"/>
          </a:p>
          <a:p>
            <a:pPr marL="914400" lvl="1" indent="-457200">
              <a:buFont typeface="Arial" pitchFamily="34" charset="0"/>
              <a:buChar char="•"/>
            </a:pPr>
            <a:endParaRPr lang="en-US" sz="2800" dirty="0"/>
          </a:p>
          <a:p>
            <a:pPr marL="457200" indent="-457200">
              <a:buFont typeface="Arial" pitchFamily="34" charset="0"/>
              <a:buChar char="•"/>
            </a:pPr>
            <a:endParaRPr lang="en-US" sz="2800" dirty="0" smtClean="0"/>
          </a:p>
          <a:p>
            <a:endParaRPr lang="en-US" sz="2800" dirty="0" smtClean="0"/>
          </a:p>
        </p:txBody>
      </p:sp>
    </p:spTree>
    <p:extLst>
      <p:ext uri="{BB962C8B-B14F-4D97-AF65-F5344CB8AC3E}">
        <p14:creationId xmlns:p14="http://schemas.microsoft.com/office/powerpoint/2010/main" val="24606779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3" name="TextBox 2"/>
          <p:cNvSpPr txBox="1"/>
          <p:nvPr/>
        </p:nvSpPr>
        <p:spPr>
          <a:xfrm>
            <a:off x="0" y="839466"/>
            <a:ext cx="9067799" cy="2246769"/>
          </a:xfrm>
          <a:prstGeom prst="rect">
            <a:avLst/>
          </a:prstGeom>
          <a:noFill/>
        </p:spPr>
        <p:txBody>
          <a:bodyPr wrap="square" rtlCol="0">
            <a:spAutoFit/>
          </a:bodyPr>
          <a:lstStyle/>
          <a:p>
            <a:pPr marL="914400" lvl="1" indent="-457200">
              <a:buFont typeface="Arial" pitchFamily="34" charset="0"/>
              <a:buChar char="•"/>
            </a:pPr>
            <a:endParaRPr lang="en-US" sz="2800" dirty="0"/>
          </a:p>
          <a:p>
            <a:pPr marL="914400" lvl="1" indent="-457200">
              <a:buFont typeface="Arial" pitchFamily="34" charset="0"/>
              <a:buChar char="•"/>
            </a:pPr>
            <a:endParaRPr lang="en-US" sz="2800" dirty="0"/>
          </a:p>
          <a:p>
            <a:pPr marL="914400" lvl="1" indent="-457200">
              <a:buFont typeface="Arial" pitchFamily="34" charset="0"/>
              <a:buChar char="•"/>
            </a:pPr>
            <a:endParaRPr lang="en-US" sz="2800" dirty="0"/>
          </a:p>
          <a:p>
            <a:pPr marL="457200" indent="-457200">
              <a:buFont typeface="Arial" pitchFamily="34" charset="0"/>
              <a:buChar char="•"/>
            </a:pPr>
            <a:endParaRPr lang="en-US" sz="2800" dirty="0" smtClean="0"/>
          </a:p>
          <a:p>
            <a:endParaRPr lang="en-US" sz="2800" dirty="0" smtClean="0"/>
          </a:p>
        </p:txBody>
      </p:sp>
      <p:pic>
        <p:nvPicPr>
          <p:cNvPr id="4" name="Picture 3" descr="redux"/>
          <p:cNvPicPr/>
          <p:nvPr/>
        </p:nvPicPr>
        <p:blipFill>
          <a:blip r:embed="rId3">
            <a:extLst>
              <a:ext uri="{28A0092B-C50C-407E-A947-70E740481C1C}">
                <a14:useLocalDpi xmlns:a14="http://schemas.microsoft.com/office/drawing/2010/main" val="0"/>
              </a:ext>
            </a:extLst>
          </a:blip>
          <a:srcRect/>
          <a:stretch>
            <a:fillRect/>
          </a:stretch>
        </p:blipFill>
        <p:spPr bwMode="auto">
          <a:xfrm>
            <a:off x="-342900" y="688975"/>
            <a:ext cx="9829800" cy="7006802"/>
          </a:xfrm>
          <a:prstGeom prst="rect">
            <a:avLst/>
          </a:prstGeom>
          <a:noFill/>
          <a:ln>
            <a:noFill/>
          </a:ln>
        </p:spPr>
      </p:pic>
    </p:spTree>
    <p:extLst>
      <p:ext uri="{BB962C8B-B14F-4D97-AF65-F5344CB8AC3E}">
        <p14:creationId xmlns:p14="http://schemas.microsoft.com/office/powerpoint/2010/main" val="244761329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228600"/>
            <a:ext cx="9144000" cy="7391400"/>
          </a:xfrm>
          <a:prstGeom prst="rect">
            <a:avLst/>
          </a:prstGeom>
        </p:spPr>
      </p:pic>
      <p:sp>
        <p:nvSpPr>
          <p:cNvPr id="2" name="Title 1"/>
          <p:cNvSpPr>
            <a:spLocks noGrp="1"/>
          </p:cNvSpPr>
          <p:nvPr>
            <p:ph type="ctrTitle"/>
          </p:nvPr>
        </p:nvSpPr>
        <p:spPr>
          <a:xfrm>
            <a:off x="0" y="0"/>
            <a:ext cx="9144000" cy="688975"/>
          </a:xfrm>
          <a:blipFill>
            <a:blip r:embed="rId3"/>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3" name="TextBox 2"/>
          <p:cNvSpPr txBox="1"/>
          <p:nvPr/>
        </p:nvSpPr>
        <p:spPr>
          <a:xfrm>
            <a:off x="0" y="609600"/>
            <a:ext cx="9067799" cy="2246769"/>
          </a:xfrm>
          <a:prstGeom prst="rect">
            <a:avLst/>
          </a:prstGeom>
          <a:noFill/>
        </p:spPr>
        <p:txBody>
          <a:bodyPr wrap="square" rtlCol="0">
            <a:spAutoFit/>
          </a:bodyPr>
          <a:lstStyle/>
          <a:p>
            <a:pPr marL="914400" lvl="1" indent="-457200">
              <a:buFont typeface="Arial" pitchFamily="34" charset="0"/>
              <a:buChar char="•"/>
            </a:pPr>
            <a:endParaRPr lang="en-US" sz="2800" dirty="0"/>
          </a:p>
          <a:p>
            <a:pPr marL="914400" lvl="1" indent="-457200">
              <a:buFont typeface="Arial" pitchFamily="34" charset="0"/>
              <a:buChar char="•"/>
            </a:pPr>
            <a:endParaRPr lang="en-US" sz="2800" dirty="0"/>
          </a:p>
          <a:p>
            <a:pPr marL="914400" lvl="1" indent="-457200">
              <a:buFont typeface="Arial" pitchFamily="34" charset="0"/>
              <a:buChar char="•"/>
            </a:pPr>
            <a:endParaRPr lang="en-US" sz="2800" dirty="0"/>
          </a:p>
          <a:p>
            <a:pPr marL="457200" indent="-457200">
              <a:buFont typeface="Arial" pitchFamily="34" charset="0"/>
              <a:buChar char="•"/>
            </a:pPr>
            <a:endParaRPr lang="en-US" sz="2800" dirty="0" smtClean="0"/>
          </a:p>
          <a:p>
            <a:endParaRPr lang="en-US" sz="2800" dirty="0" smtClean="0"/>
          </a:p>
        </p:txBody>
      </p:sp>
    </p:spTree>
    <p:extLst>
      <p:ext uri="{BB962C8B-B14F-4D97-AF65-F5344CB8AC3E}">
        <p14:creationId xmlns:p14="http://schemas.microsoft.com/office/powerpoint/2010/main" val="138360752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pic>
        <p:nvPicPr>
          <p:cNvPr id="4" name="Picture 3" descr="redux"/>
          <p:cNvPicPr/>
          <p:nvPr/>
        </p:nvPicPr>
        <p:blipFill>
          <a:blip r:embed="rId3">
            <a:extLst>
              <a:ext uri="{28A0092B-C50C-407E-A947-70E740481C1C}">
                <a14:useLocalDpi xmlns:a14="http://schemas.microsoft.com/office/drawing/2010/main" val="0"/>
              </a:ext>
            </a:extLst>
          </a:blip>
          <a:srcRect/>
          <a:stretch>
            <a:fillRect/>
          </a:stretch>
        </p:blipFill>
        <p:spPr bwMode="auto">
          <a:xfrm>
            <a:off x="-6927" y="1219200"/>
            <a:ext cx="9150928" cy="4876800"/>
          </a:xfrm>
          <a:prstGeom prst="rect">
            <a:avLst/>
          </a:prstGeom>
          <a:noFill/>
          <a:ln>
            <a:noFill/>
          </a:ln>
        </p:spPr>
      </p:pic>
    </p:spTree>
    <p:extLst>
      <p:ext uri="{BB962C8B-B14F-4D97-AF65-F5344CB8AC3E}">
        <p14:creationId xmlns:p14="http://schemas.microsoft.com/office/powerpoint/2010/main" val="19198204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3" name="TextBox 2"/>
          <p:cNvSpPr txBox="1"/>
          <p:nvPr/>
        </p:nvSpPr>
        <p:spPr>
          <a:xfrm>
            <a:off x="0" y="839466"/>
            <a:ext cx="9067799" cy="5601533"/>
          </a:xfrm>
          <a:prstGeom prst="rect">
            <a:avLst/>
          </a:prstGeom>
          <a:noFill/>
        </p:spPr>
        <p:txBody>
          <a:bodyPr wrap="square" rtlCol="0">
            <a:spAutoFit/>
          </a:bodyPr>
          <a:lstStyle/>
          <a:p>
            <a:pPr marL="457200" indent="-457200">
              <a:spcBef>
                <a:spcPts val="1200"/>
              </a:spcBef>
              <a:buFont typeface="Arial" pitchFamily="34" charset="0"/>
              <a:buChar char="•"/>
            </a:pPr>
            <a:r>
              <a:rPr lang="en-US" sz="2800" dirty="0"/>
              <a:t>A </a:t>
            </a:r>
            <a:r>
              <a:rPr lang="en-US" sz="2800" dirty="0" err="1"/>
              <a:t>Redux</a:t>
            </a:r>
            <a:r>
              <a:rPr lang="en-US" sz="2800" dirty="0"/>
              <a:t> application's state tree is an </a:t>
            </a:r>
            <a:r>
              <a:rPr lang="en-US" sz="2800" i="1" dirty="0">
                <a:solidFill>
                  <a:srgbClr val="FF0000"/>
                </a:solidFill>
              </a:rPr>
              <a:t>immutable data structure</a:t>
            </a:r>
            <a:r>
              <a:rPr lang="en-US" sz="2800" dirty="0"/>
              <a:t>. </a:t>
            </a:r>
            <a:endParaRPr lang="en-US" sz="2800" dirty="0" smtClean="0"/>
          </a:p>
          <a:p>
            <a:pPr marL="457200" indent="-457200">
              <a:spcBef>
                <a:spcPts val="1200"/>
              </a:spcBef>
              <a:buFont typeface="Arial" pitchFamily="34" charset="0"/>
              <a:buChar char="•"/>
            </a:pPr>
            <a:r>
              <a:rPr lang="en-US" sz="2800" dirty="0" smtClean="0"/>
              <a:t>Once state tree is created,  </a:t>
            </a:r>
            <a:r>
              <a:rPr lang="en-US" sz="2800" dirty="0"/>
              <a:t>it will never change as long as it exists</a:t>
            </a:r>
            <a:r>
              <a:rPr lang="en-US" sz="2800" dirty="0" smtClean="0"/>
              <a:t>.</a:t>
            </a:r>
          </a:p>
          <a:p>
            <a:pPr marL="457200" indent="-457200">
              <a:spcBef>
                <a:spcPts val="1200"/>
              </a:spcBef>
              <a:buFont typeface="Arial" pitchFamily="34" charset="0"/>
              <a:buChar char="•"/>
            </a:pPr>
            <a:r>
              <a:rPr lang="en-US" sz="2800" dirty="0" smtClean="0"/>
              <a:t> </a:t>
            </a:r>
            <a:r>
              <a:rPr lang="en-US" sz="2800" dirty="0"/>
              <a:t>It will keep holding the same state forever. </a:t>
            </a:r>
            <a:endParaRPr lang="en-US" sz="2800" dirty="0" smtClean="0"/>
          </a:p>
          <a:p>
            <a:pPr marL="457200" indent="-457200">
              <a:spcBef>
                <a:spcPts val="1200"/>
              </a:spcBef>
              <a:buFont typeface="Arial" pitchFamily="34" charset="0"/>
              <a:buChar char="•"/>
            </a:pPr>
            <a:r>
              <a:rPr lang="en-US" sz="2800" dirty="0" smtClean="0"/>
              <a:t>Go to </a:t>
            </a:r>
            <a:r>
              <a:rPr lang="en-US" sz="2800" dirty="0"/>
              <a:t>the next </a:t>
            </a:r>
            <a:r>
              <a:rPr lang="en-US" sz="2800"/>
              <a:t>state </a:t>
            </a:r>
            <a:r>
              <a:rPr lang="en-US" sz="2800" smtClean="0"/>
              <a:t> </a:t>
            </a:r>
            <a:r>
              <a:rPr lang="en-US" sz="2800" dirty="0"/>
              <a:t>by producing </a:t>
            </a:r>
            <a:r>
              <a:rPr lang="en-US" sz="2800" i="1" dirty="0"/>
              <a:t>another </a:t>
            </a:r>
            <a:r>
              <a:rPr lang="en-US" sz="2800" dirty="0"/>
              <a:t>state tree that reflects the changes </a:t>
            </a:r>
            <a:r>
              <a:rPr lang="en-US" sz="2800" dirty="0" smtClean="0"/>
              <a:t>we </a:t>
            </a:r>
            <a:r>
              <a:rPr lang="en-US" sz="2800" dirty="0"/>
              <a:t>wanted to make. </a:t>
            </a:r>
          </a:p>
          <a:p>
            <a:pPr marL="457200" indent="-457200">
              <a:spcBef>
                <a:spcPts val="1200"/>
              </a:spcBef>
              <a:buFont typeface="Arial" pitchFamily="34" charset="0"/>
              <a:buChar char="•"/>
            </a:pPr>
            <a:r>
              <a:rPr lang="en-US" sz="2800" dirty="0"/>
              <a:t>This means any two successive states of the application are stored in two separate and independent trees</a:t>
            </a:r>
            <a:r>
              <a:rPr lang="en-US" sz="2800" dirty="0" smtClean="0"/>
              <a:t>.</a:t>
            </a:r>
          </a:p>
          <a:p>
            <a:pPr marL="457200" indent="-457200">
              <a:spcBef>
                <a:spcPts val="1200"/>
              </a:spcBef>
              <a:buFont typeface="Arial" pitchFamily="34" charset="0"/>
              <a:buChar char="•"/>
            </a:pPr>
            <a:r>
              <a:rPr lang="en-US" sz="2800" dirty="0" smtClean="0"/>
              <a:t> To go to </a:t>
            </a:r>
            <a:r>
              <a:rPr lang="en-US" sz="2800" dirty="0"/>
              <a:t>the </a:t>
            </a:r>
            <a:r>
              <a:rPr lang="en-US" sz="2800" dirty="0" smtClean="0"/>
              <a:t>next state  apply a </a:t>
            </a:r>
            <a:r>
              <a:rPr lang="en-US" sz="2800" i="1" dirty="0"/>
              <a:t>function </a:t>
            </a:r>
            <a:r>
              <a:rPr lang="en-US" sz="2800" dirty="0"/>
              <a:t>that takes the current state and </a:t>
            </a:r>
            <a:r>
              <a:rPr lang="en-US" sz="2800" i="1" dirty="0"/>
              <a:t>returns </a:t>
            </a:r>
            <a:r>
              <a:rPr lang="en-US" sz="2800" dirty="0"/>
              <a:t>a new state. </a:t>
            </a:r>
            <a:endParaRPr lang="en-US" sz="2800" i="1" dirty="0" smtClean="0"/>
          </a:p>
        </p:txBody>
      </p:sp>
    </p:spTree>
    <p:extLst>
      <p:ext uri="{BB962C8B-B14F-4D97-AF65-F5344CB8AC3E}">
        <p14:creationId xmlns:p14="http://schemas.microsoft.com/office/powerpoint/2010/main" val="4731222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smtClean="0">
                <a:solidFill>
                  <a:srgbClr val="FFFF00"/>
                </a:solidFill>
              </a:rPr>
              <a:t>MVC &amp; MVVM</a:t>
            </a:r>
            <a:endParaRPr lang="en-US" sz="4000" dirty="0">
              <a:solidFill>
                <a:srgbClr val="FFFF00"/>
              </a:solidFill>
            </a:endParaRPr>
          </a:p>
        </p:txBody>
      </p:sp>
      <p:pic>
        <p:nvPicPr>
          <p:cNvPr id="4" name="Picture 3" descr="mvc"/>
          <p:cNvPicPr/>
          <p:nvPr/>
        </p:nvPicPr>
        <p:blipFill>
          <a:blip r:embed="rId3">
            <a:extLst>
              <a:ext uri="{28A0092B-C50C-407E-A947-70E740481C1C}">
                <a14:useLocalDpi xmlns:a14="http://schemas.microsoft.com/office/drawing/2010/main" val="0"/>
              </a:ext>
            </a:extLst>
          </a:blip>
          <a:srcRect/>
          <a:stretch>
            <a:fillRect/>
          </a:stretch>
        </p:blipFill>
        <p:spPr bwMode="auto">
          <a:xfrm>
            <a:off x="1219200" y="2407860"/>
            <a:ext cx="6705600" cy="4450140"/>
          </a:xfrm>
          <a:prstGeom prst="rect">
            <a:avLst/>
          </a:prstGeom>
          <a:noFill/>
          <a:ln>
            <a:noFill/>
          </a:ln>
        </p:spPr>
      </p:pic>
      <p:sp>
        <p:nvSpPr>
          <p:cNvPr id="5" name="TextBox 4"/>
          <p:cNvSpPr txBox="1"/>
          <p:nvPr/>
        </p:nvSpPr>
        <p:spPr>
          <a:xfrm>
            <a:off x="76200" y="838200"/>
            <a:ext cx="9067800" cy="1569660"/>
          </a:xfrm>
          <a:prstGeom prst="rect">
            <a:avLst/>
          </a:prstGeom>
          <a:noFill/>
        </p:spPr>
        <p:txBody>
          <a:bodyPr wrap="square" rtlCol="0">
            <a:spAutoFit/>
          </a:bodyPr>
          <a:lstStyle/>
          <a:p>
            <a:r>
              <a:rPr lang="en-US" sz="2400" b="1" dirty="0"/>
              <a:t>The problem with this is when there are many views and models and one of the model’s state changed into something we didn’t expect, we are unable to efficiently trace which view or which model caused the </a:t>
            </a:r>
            <a:r>
              <a:rPr lang="en-US" sz="2400" b="1" dirty="0" smtClean="0"/>
              <a:t>problem.</a:t>
            </a:r>
            <a:endParaRPr lang="en-US" dirty="0"/>
          </a:p>
        </p:txBody>
      </p:sp>
    </p:spTree>
    <p:extLst>
      <p:ext uri="{BB962C8B-B14F-4D97-AF65-F5344CB8AC3E}">
        <p14:creationId xmlns:p14="http://schemas.microsoft.com/office/powerpoint/2010/main" val="34817786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3" name="TextBox 2"/>
          <p:cNvSpPr txBox="1"/>
          <p:nvPr/>
        </p:nvSpPr>
        <p:spPr>
          <a:xfrm>
            <a:off x="0" y="839466"/>
            <a:ext cx="9067799" cy="5016758"/>
          </a:xfrm>
          <a:prstGeom prst="rect">
            <a:avLst/>
          </a:prstGeom>
          <a:noFill/>
        </p:spPr>
        <p:txBody>
          <a:bodyPr wrap="square" rtlCol="0">
            <a:spAutoFit/>
          </a:bodyPr>
          <a:lstStyle/>
          <a:p>
            <a:pPr marL="457200" indent="-457200">
              <a:spcBef>
                <a:spcPts val="1200"/>
              </a:spcBef>
              <a:buFont typeface="Arial" pitchFamily="34" charset="0"/>
              <a:buChar char="•"/>
            </a:pPr>
            <a:r>
              <a:rPr lang="en-US" sz="2800" dirty="0" smtClean="0">
                <a:solidFill>
                  <a:srgbClr val="FF0000"/>
                </a:solidFill>
              </a:rPr>
              <a:t>Benefit of single tree:</a:t>
            </a:r>
          </a:p>
          <a:p>
            <a:pPr marL="457200" indent="-457200">
              <a:spcBef>
                <a:spcPts val="1200"/>
              </a:spcBef>
              <a:buFont typeface="Arial" pitchFamily="34" charset="0"/>
              <a:buChar char="•"/>
            </a:pPr>
            <a:r>
              <a:rPr lang="en-US" sz="2800" dirty="0" smtClean="0"/>
              <a:t>Hold </a:t>
            </a:r>
            <a:r>
              <a:rPr lang="en-US" sz="2800" dirty="0"/>
              <a:t>on to the history of </a:t>
            </a:r>
            <a:r>
              <a:rPr lang="en-US" sz="2800" dirty="0" smtClean="0"/>
              <a:t> </a:t>
            </a:r>
            <a:r>
              <a:rPr lang="en-US" sz="2800" dirty="0"/>
              <a:t>application state without doing much extra </a:t>
            </a:r>
            <a:r>
              <a:rPr lang="en-US" sz="2800" dirty="0" smtClean="0"/>
              <a:t>work</a:t>
            </a:r>
          </a:p>
          <a:p>
            <a:pPr marL="457200" indent="-457200">
              <a:spcBef>
                <a:spcPts val="1200"/>
              </a:spcBef>
              <a:buFont typeface="Arial" pitchFamily="34" charset="0"/>
              <a:buChar char="•"/>
            </a:pPr>
            <a:r>
              <a:rPr lang="en-US" sz="2800" dirty="0" smtClean="0"/>
              <a:t>Just </a:t>
            </a:r>
            <a:r>
              <a:rPr lang="en-US" sz="2800" dirty="0"/>
              <a:t>keep a collection of the previous state trees around. </a:t>
            </a:r>
            <a:endParaRPr lang="en-US" sz="2800" dirty="0" smtClean="0"/>
          </a:p>
          <a:p>
            <a:pPr marL="457200" indent="-457200">
              <a:spcBef>
                <a:spcPts val="1200"/>
              </a:spcBef>
              <a:buFont typeface="Arial" pitchFamily="34" charset="0"/>
              <a:buChar char="•"/>
            </a:pPr>
            <a:r>
              <a:rPr lang="en-US" sz="2800" dirty="0" smtClean="0"/>
              <a:t>Do things </a:t>
            </a:r>
            <a:r>
              <a:rPr lang="en-US" sz="2800" dirty="0"/>
              <a:t>like undo/redo for "free" - just set the current application state to the previous or next tree in the history. </a:t>
            </a:r>
            <a:endParaRPr lang="en-US" sz="2800" dirty="0" smtClean="0"/>
          </a:p>
          <a:p>
            <a:pPr marL="457200" indent="-457200">
              <a:spcBef>
                <a:spcPts val="1200"/>
              </a:spcBef>
              <a:buFont typeface="Arial" pitchFamily="34" charset="0"/>
              <a:buChar char="•"/>
            </a:pPr>
            <a:r>
              <a:rPr lang="en-US" sz="2800" dirty="0" smtClean="0"/>
              <a:t>Serialize </a:t>
            </a:r>
            <a:r>
              <a:rPr lang="en-US" sz="2800" dirty="0"/>
              <a:t>the history and save it for later, or send it to some storage so that </a:t>
            </a:r>
            <a:r>
              <a:rPr lang="en-US" sz="2800" dirty="0" smtClean="0"/>
              <a:t>to repay later, </a:t>
            </a:r>
            <a:r>
              <a:rPr lang="en-US" sz="2800" dirty="0"/>
              <a:t>which can be hugely helpful when debugging. </a:t>
            </a:r>
            <a:endParaRPr lang="en-US" sz="2800" i="1" dirty="0" smtClean="0"/>
          </a:p>
        </p:txBody>
      </p:sp>
      <p:sp>
        <p:nvSpPr>
          <p:cNvPr id="4" name="Smiley Face 3"/>
          <p:cNvSpPr/>
          <p:nvPr/>
        </p:nvSpPr>
        <p:spPr>
          <a:xfrm>
            <a:off x="6477000" y="839466"/>
            <a:ext cx="609600" cy="608334"/>
          </a:xfrm>
          <a:prstGeom prst="smileyFac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3188215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6" name="TextBox 5"/>
          <p:cNvSpPr txBox="1"/>
          <p:nvPr/>
        </p:nvSpPr>
        <p:spPr>
          <a:xfrm>
            <a:off x="152400" y="990600"/>
            <a:ext cx="8686800" cy="5693866"/>
          </a:xfrm>
          <a:prstGeom prst="rect">
            <a:avLst/>
          </a:prstGeom>
          <a:noFill/>
        </p:spPr>
        <p:txBody>
          <a:bodyPr wrap="square" rtlCol="0">
            <a:spAutoFit/>
          </a:bodyPr>
          <a:lstStyle/>
          <a:p>
            <a:r>
              <a:rPr lang="en-US" sz="2800" dirty="0" smtClean="0"/>
              <a:t>To Install </a:t>
            </a:r>
            <a:r>
              <a:rPr lang="en-US" sz="2800" dirty="0" err="1" smtClean="0"/>
              <a:t>redux</a:t>
            </a:r>
            <a:r>
              <a:rPr lang="en-US" sz="2800" dirty="0" smtClean="0"/>
              <a:t> :</a:t>
            </a:r>
          </a:p>
          <a:p>
            <a:endParaRPr lang="en-US" sz="2800" dirty="0" smtClean="0"/>
          </a:p>
          <a:p>
            <a:r>
              <a:rPr lang="en-US" sz="2800" dirty="0" smtClean="0"/>
              <a:t>&gt;</a:t>
            </a:r>
            <a:r>
              <a:rPr lang="en-US" sz="2800" dirty="0" err="1" smtClean="0"/>
              <a:t>npm</a:t>
            </a:r>
            <a:r>
              <a:rPr lang="en-US" sz="2800" dirty="0" smtClean="0"/>
              <a:t> </a:t>
            </a:r>
            <a:r>
              <a:rPr lang="en-US" sz="2800" dirty="0"/>
              <a:t>install --save </a:t>
            </a:r>
            <a:r>
              <a:rPr lang="en-US" sz="2800" dirty="0" err="1" smtClean="0"/>
              <a:t>redux</a:t>
            </a:r>
            <a:endParaRPr lang="en-US" sz="2800" dirty="0" smtClean="0"/>
          </a:p>
          <a:p>
            <a:endParaRPr lang="en-US" sz="2800" dirty="0"/>
          </a:p>
          <a:p>
            <a:r>
              <a:rPr lang="en-US" sz="2800" b="1" dirty="0">
                <a:solidFill>
                  <a:srgbClr val="FF0000"/>
                </a:solidFill>
              </a:rPr>
              <a:t>Complementary Packages</a:t>
            </a:r>
          </a:p>
          <a:p>
            <a:r>
              <a:rPr lang="en-US" sz="2800" dirty="0" smtClean="0">
                <a:hlinkClick r:id="rId3"/>
              </a:rPr>
              <a:t>React </a:t>
            </a:r>
            <a:r>
              <a:rPr lang="en-US" sz="2800" dirty="0">
                <a:hlinkClick r:id="rId3"/>
              </a:rPr>
              <a:t>bindings</a:t>
            </a:r>
            <a:r>
              <a:rPr lang="en-US" sz="2800" dirty="0"/>
              <a:t> and </a:t>
            </a:r>
            <a:r>
              <a:rPr lang="en-US" sz="2800" dirty="0">
                <a:hlinkClick r:id="rId4"/>
              </a:rPr>
              <a:t>the developer tools</a:t>
            </a:r>
            <a:r>
              <a:rPr lang="en-US" sz="2800" dirty="0" smtClean="0"/>
              <a:t>.</a:t>
            </a:r>
          </a:p>
          <a:p>
            <a:endParaRPr lang="en-US" sz="2800" dirty="0"/>
          </a:p>
          <a:p>
            <a:r>
              <a:rPr lang="en-US" sz="2800" dirty="0" smtClean="0"/>
              <a:t>&gt;</a:t>
            </a:r>
            <a:r>
              <a:rPr lang="en-US" sz="2800" dirty="0" err="1" smtClean="0"/>
              <a:t>npm</a:t>
            </a:r>
            <a:r>
              <a:rPr lang="en-US" sz="2800" dirty="0" smtClean="0"/>
              <a:t> </a:t>
            </a:r>
            <a:r>
              <a:rPr lang="en-US" sz="2800" dirty="0"/>
              <a:t>install --save </a:t>
            </a:r>
            <a:r>
              <a:rPr lang="en-US" sz="2800" dirty="0" smtClean="0"/>
              <a:t> react-</a:t>
            </a:r>
            <a:r>
              <a:rPr lang="en-US" sz="2800" dirty="0" err="1" smtClean="0"/>
              <a:t>redux</a:t>
            </a:r>
            <a:r>
              <a:rPr lang="en-US" sz="2800" dirty="0" smtClean="0"/>
              <a:t> </a:t>
            </a:r>
          </a:p>
          <a:p>
            <a:r>
              <a:rPr lang="en-US" sz="2800" dirty="0" smtClean="0"/>
              <a:t>&gt;</a:t>
            </a:r>
            <a:r>
              <a:rPr lang="en-US" sz="2800" dirty="0" err="1" smtClean="0"/>
              <a:t>npm</a:t>
            </a:r>
            <a:r>
              <a:rPr lang="en-US" sz="2800" dirty="0" smtClean="0"/>
              <a:t> </a:t>
            </a:r>
            <a:r>
              <a:rPr lang="en-US" sz="2800" dirty="0"/>
              <a:t>install --save-</a:t>
            </a:r>
            <a:r>
              <a:rPr lang="en-US" sz="2800" dirty="0" err="1"/>
              <a:t>dev</a:t>
            </a:r>
            <a:r>
              <a:rPr lang="en-US" sz="2800" dirty="0"/>
              <a:t> </a:t>
            </a:r>
            <a:r>
              <a:rPr lang="en-US" sz="2800" dirty="0" smtClean="0"/>
              <a:t> </a:t>
            </a:r>
            <a:r>
              <a:rPr lang="en-US" sz="2800" dirty="0" err="1" smtClean="0"/>
              <a:t>redux-devtools</a:t>
            </a:r>
            <a:endParaRPr lang="en-US" sz="2800" dirty="0" smtClean="0"/>
          </a:p>
          <a:p>
            <a:endParaRPr lang="en-US" sz="2800" dirty="0"/>
          </a:p>
          <a:p>
            <a:r>
              <a:rPr lang="en-US" sz="2800" dirty="0" smtClean="0"/>
              <a:t>&gt;</a:t>
            </a:r>
            <a:r>
              <a:rPr lang="en-US" sz="2800" dirty="0" err="1" smtClean="0"/>
              <a:t>npm</a:t>
            </a:r>
            <a:r>
              <a:rPr lang="en-US" sz="2800" dirty="0" smtClean="0"/>
              <a:t> install  - - save  </a:t>
            </a:r>
            <a:r>
              <a:rPr lang="en-US" sz="2800" dirty="0" err="1" smtClean="0"/>
              <a:t>redux</a:t>
            </a:r>
            <a:r>
              <a:rPr lang="en-US" sz="2800" dirty="0" smtClean="0"/>
              <a:t>-logger</a:t>
            </a:r>
          </a:p>
          <a:p>
            <a:r>
              <a:rPr lang="en-US" sz="2800" dirty="0" smtClean="0"/>
              <a:t>&gt;</a:t>
            </a:r>
            <a:r>
              <a:rPr lang="en-US" sz="2800" dirty="0" err="1" smtClean="0"/>
              <a:t>npm</a:t>
            </a:r>
            <a:r>
              <a:rPr lang="en-US" sz="2800" dirty="0" smtClean="0"/>
              <a:t> install  - - save   </a:t>
            </a:r>
            <a:r>
              <a:rPr lang="en-US" sz="2800" dirty="0" err="1" smtClean="0"/>
              <a:t>redux-thunk</a:t>
            </a:r>
            <a:endParaRPr lang="en-US" sz="2800" dirty="0" smtClean="0"/>
          </a:p>
          <a:p>
            <a:r>
              <a:rPr lang="en-US" sz="2800" dirty="0" smtClean="0"/>
              <a:t>&gt;</a:t>
            </a:r>
            <a:r>
              <a:rPr lang="en-US" sz="2800" dirty="0" err="1" smtClean="0"/>
              <a:t>npm</a:t>
            </a:r>
            <a:r>
              <a:rPr lang="en-US" sz="2800" dirty="0" smtClean="0"/>
              <a:t> install   - -save </a:t>
            </a:r>
            <a:r>
              <a:rPr lang="en-US" sz="2800" dirty="0" err="1" smtClean="0"/>
              <a:t>redux-axios</a:t>
            </a:r>
            <a:r>
              <a:rPr lang="en-US" sz="2800" dirty="0" smtClean="0"/>
              <a:t> </a:t>
            </a:r>
            <a:endParaRPr lang="en-US" sz="2800" dirty="0"/>
          </a:p>
        </p:txBody>
      </p:sp>
    </p:spTree>
    <p:extLst>
      <p:ext uri="{BB962C8B-B14F-4D97-AF65-F5344CB8AC3E}">
        <p14:creationId xmlns:p14="http://schemas.microsoft.com/office/powerpoint/2010/main" val="365807229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6" name="TextBox 5"/>
          <p:cNvSpPr txBox="1"/>
          <p:nvPr/>
        </p:nvSpPr>
        <p:spPr>
          <a:xfrm>
            <a:off x="152400" y="990600"/>
            <a:ext cx="8686800" cy="6124754"/>
          </a:xfrm>
          <a:prstGeom prst="rect">
            <a:avLst/>
          </a:prstGeom>
          <a:noFill/>
        </p:spPr>
        <p:txBody>
          <a:bodyPr wrap="square" rtlCol="0">
            <a:spAutoFit/>
          </a:bodyPr>
          <a:lstStyle/>
          <a:p>
            <a:r>
              <a:rPr lang="en-US" sz="2800" b="1" dirty="0" err="1"/>
              <a:t>Redux</a:t>
            </a:r>
            <a:r>
              <a:rPr lang="en-US" sz="2800" b="1" dirty="0"/>
              <a:t> attempts to make state mutations predictable</a:t>
            </a:r>
            <a:r>
              <a:rPr lang="en-US" sz="2800" dirty="0"/>
              <a:t> by imposing certain restrictions on how and when updates can happen. </a:t>
            </a:r>
            <a:endParaRPr lang="en-US" sz="2800" dirty="0" smtClean="0"/>
          </a:p>
          <a:p>
            <a:endParaRPr lang="en-US" sz="2800" dirty="0"/>
          </a:p>
          <a:p>
            <a:r>
              <a:rPr lang="en-US" sz="2800" dirty="0" smtClean="0"/>
              <a:t>These </a:t>
            </a:r>
            <a:r>
              <a:rPr lang="en-US" sz="2800" dirty="0"/>
              <a:t>restrictions are reflected in the </a:t>
            </a:r>
            <a:r>
              <a:rPr lang="en-US" sz="2800" dirty="0">
                <a:hlinkClick r:id="rId3"/>
              </a:rPr>
              <a:t>three principles</a:t>
            </a:r>
            <a:r>
              <a:rPr lang="en-US" sz="2800" dirty="0"/>
              <a:t> of </a:t>
            </a:r>
            <a:r>
              <a:rPr lang="en-US" sz="2800" dirty="0" err="1"/>
              <a:t>Redux</a:t>
            </a:r>
            <a:r>
              <a:rPr lang="en-US" sz="2800" dirty="0" smtClean="0"/>
              <a:t>.</a:t>
            </a:r>
          </a:p>
          <a:p>
            <a:endParaRPr lang="en-US" sz="2800" dirty="0"/>
          </a:p>
          <a:p>
            <a:pPr marL="514350" indent="-514350">
              <a:buAutoNum type="arabicPeriod"/>
            </a:pPr>
            <a:r>
              <a:rPr lang="en-US" sz="2800" dirty="0" smtClean="0">
                <a:solidFill>
                  <a:srgbClr val="FF0000"/>
                </a:solidFill>
              </a:rPr>
              <a:t>Single Source of Truth</a:t>
            </a:r>
          </a:p>
          <a:p>
            <a:pPr marL="914400" lvl="1" indent="-457200">
              <a:buFontTx/>
              <a:buChar char="-"/>
            </a:pPr>
            <a:r>
              <a:rPr lang="en-US" sz="2800" b="1" dirty="0" smtClean="0"/>
              <a:t>The</a:t>
            </a:r>
            <a:r>
              <a:rPr lang="en-US" sz="2800" b="1" dirty="0"/>
              <a:t> </a:t>
            </a:r>
            <a:r>
              <a:rPr lang="en-US" sz="2800" b="1" dirty="0">
                <a:hlinkClick r:id="rId4"/>
              </a:rPr>
              <a:t>state</a:t>
            </a:r>
            <a:r>
              <a:rPr lang="en-US" sz="2800" b="1" dirty="0"/>
              <a:t> of </a:t>
            </a:r>
            <a:r>
              <a:rPr lang="en-US" sz="2800" b="1" dirty="0" smtClean="0"/>
              <a:t>whole </a:t>
            </a:r>
            <a:r>
              <a:rPr lang="en-US" sz="2800" b="1" dirty="0"/>
              <a:t>application is stored in an object tree within a single </a:t>
            </a:r>
            <a:r>
              <a:rPr lang="en-US" sz="2800" b="1" dirty="0">
                <a:hlinkClick r:id="rId5"/>
              </a:rPr>
              <a:t>store</a:t>
            </a:r>
            <a:r>
              <a:rPr lang="en-US" sz="2800" b="1" dirty="0" smtClean="0"/>
              <a:t>.  (In Flux , multi store)</a:t>
            </a:r>
          </a:p>
          <a:p>
            <a:pPr marL="1371600" lvl="2" indent="-457200">
              <a:buFontTx/>
              <a:buChar char="-"/>
            </a:pPr>
            <a:r>
              <a:rPr lang="en-US" sz="2800" b="1" dirty="0" smtClean="0"/>
              <a:t>So faster development lifecycle</a:t>
            </a:r>
          </a:p>
          <a:p>
            <a:pPr marL="1371600" lvl="2" indent="-457200">
              <a:buFontTx/>
              <a:buChar char="-"/>
            </a:pPr>
            <a:r>
              <a:rPr lang="en-US" sz="2800" b="1" dirty="0" smtClean="0"/>
              <a:t>Easy to debug</a:t>
            </a:r>
          </a:p>
          <a:p>
            <a:pPr marL="914400" lvl="1" indent="-457200">
              <a:buFontTx/>
              <a:buChar char="-"/>
            </a:pPr>
            <a:endParaRPr lang="en-US" sz="2800" dirty="0"/>
          </a:p>
        </p:txBody>
      </p:sp>
    </p:spTree>
    <p:extLst>
      <p:ext uri="{BB962C8B-B14F-4D97-AF65-F5344CB8AC3E}">
        <p14:creationId xmlns:p14="http://schemas.microsoft.com/office/powerpoint/2010/main" val="10658357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6" name="TextBox 5"/>
          <p:cNvSpPr txBox="1"/>
          <p:nvPr/>
        </p:nvSpPr>
        <p:spPr>
          <a:xfrm>
            <a:off x="152400" y="990600"/>
            <a:ext cx="8686800" cy="5262979"/>
          </a:xfrm>
          <a:prstGeom prst="rect">
            <a:avLst/>
          </a:prstGeom>
          <a:noFill/>
        </p:spPr>
        <p:txBody>
          <a:bodyPr wrap="square" rtlCol="0">
            <a:spAutoFit/>
          </a:bodyPr>
          <a:lstStyle/>
          <a:p>
            <a:r>
              <a:rPr lang="en-US" sz="2800" b="1" dirty="0" smtClean="0">
                <a:solidFill>
                  <a:srgbClr val="FF0000"/>
                </a:solidFill>
              </a:rPr>
              <a:t>2. State </a:t>
            </a:r>
            <a:r>
              <a:rPr lang="en-US" sz="2800" b="1" dirty="0">
                <a:solidFill>
                  <a:srgbClr val="FF0000"/>
                </a:solidFill>
              </a:rPr>
              <a:t>is read-only</a:t>
            </a:r>
          </a:p>
          <a:p>
            <a:r>
              <a:rPr lang="en-US" sz="2800" b="1" dirty="0" smtClean="0"/>
              <a:t>	</a:t>
            </a:r>
            <a:r>
              <a:rPr lang="en-US" sz="2800" dirty="0" smtClean="0"/>
              <a:t>- The </a:t>
            </a:r>
            <a:r>
              <a:rPr lang="en-US" sz="2800" dirty="0"/>
              <a:t>only way to change the state is to emit </a:t>
            </a:r>
            <a:r>
              <a:rPr lang="en-US" sz="2800" dirty="0" smtClean="0"/>
              <a:t>	an</a:t>
            </a:r>
            <a:r>
              <a:rPr lang="en-US" sz="2800" dirty="0"/>
              <a:t> </a:t>
            </a:r>
            <a:r>
              <a:rPr lang="en-US" sz="2800" dirty="0">
                <a:hlinkClick r:id="rId3"/>
              </a:rPr>
              <a:t>action</a:t>
            </a:r>
            <a:r>
              <a:rPr lang="en-US" sz="2800" dirty="0"/>
              <a:t>, an object describing what </a:t>
            </a:r>
            <a:r>
              <a:rPr lang="en-US" sz="2800" dirty="0" smtClean="0"/>
              <a:t>happened.</a:t>
            </a:r>
          </a:p>
          <a:p>
            <a:endParaRPr lang="en-US" sz="2800" dirty="0" smtClean="0"/>
          </a:p>
          <a:p>
            <a:r>
              <a:rPr lang="en-US" sz="2400" dirty="0"/>
              <a:t>	</a:t>
            </a:r>
            <a:r>
              <a:rPr lang="en-US" sz="2400" dirty="0" smtClean="0"/>
              <a:t>(</a:t>
            </a:r>
            <a:r>
              <a:rPr lang="en-US" sz="2400" dirty="0"/>
              <a:t>actions are just plain objects, they can be logged, serialized, </a:t>
            </a:r>
            <a:r>
              <a:rPr lang="en-US" sz="2400" dirty="0" smtClean="0"/>
              <a:t>	stored</a:t>
            </a:r>
            <a:r>
              <a:rPr lang="en-US" sz="2400" dirty="0"/>
              <a:t>, and later replayed for debugging or testing </a:t>
            </a:r>
            <a:r>
              <a:rPr lang="en-US" sz="2400" dirty="0" smtClean="0"/>
              <a:t>purposes)</a:t>
            </a:r>
          </a:p>
          <a:p>
            <a:endParaRPr lang="en-US" sz="2400" dirty="0"/>
          </a:p>
          <a:p>
            <a:pPr lvl="1"/>
            <a:r>
              <a:rPr lang="en-US" sz="2800" dirty="0" err="1"/>
              <a:t>store.dispatch</a:t>
            </a:r>
            <a:r>
              <a:rPr lang="en-US" sz="2800" dirty="0"/>
              <a:t>({ </a:t>
            </a:r>
            <a:endParaRPr lang="en-US" sz="2800" dirty="0" smtClean="0"/>
          </a:p>
          <a:p>
            <a:pPr lvl="1"/>
            <a:r>
              <a:rPr lang="en-US" sz="2800" dirty="0"/>
              <a:t>	</a:t>
            </a:r>
            <a:r>
              <a:rPr lang="en-US" sz="2800" dirty="0" smtClean="0"/>
              <a:t>type</a:t>
            </a:r>
            <a:r>
              <a:rPr lang="en-US" sz="2800" dirty="0"/>
              <a:t>: 'COMPLETE_TODO', </a:t>
            </a:r>
            <a:endParaRPr lang="en-US" sz="2800" dirty="0" smtClean="0"/>
          </a:p>
          <a:p>
            <a:pPr lvl="1"/>
            <a:r>
              <a:rPr lang="en-US" sz="2800" dirty="0"/>
              <a:t>	</a:t>
            </a:r>
            <a:r>
              <a:rPr lang="en-US" sz="2800" dirty="0" smtClean="0"/>
              <a:t>index</a:t>
            </a:r>
            <a:r>
              <a:rPr lang="en-US" sz="2800" dirty="0"/>
              <a:t>: </a:t>
            </a:r>
            <a:r>
              <a:rPr lang="en-US" sz="2800" dirty="0" smtClean="0"/>
              <a:t>1</a:t>
            </a:r>
          </a:p>
          <a:p>
            <a:pPr lvl="1"/>
            <a:r>
              <a:rPr lang="en-US" sz="2800" dirty="0" smtClean="0"/>
              <a:t> </a:t>
            </a:r>
            <a:r>
              <a:rPr lang="en-US" sz="2800" dirty="0"/>
              <a:t>})</a:t>
            </a:r>
          </a:p>
          <a:p>
            <a:pPr marL="914400" lvl="1" indent="-457200">
              <a:buFontTx/>
              <a:buChar char="-"/>
            </a:pPr>
            <a:endParaRPr lang="en-US" sz="4000" dirty="0"/>
          </a:p>
        </p:txBody>
      </p:sp>
    </p:spTree>
    <p:extLst>
      <p:ext uri="{BB962C8B-B14F-4D97-AF65-F5344CB8AC3E}">
        <p14:creationId xmlns:p14="http://schemas.microsoft.com/office/powerpoint/2010/main" val="31924117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6" name="TextBox 5"/>
          <p:cNvSpPr txBox="1"/>
          <p:nvPr/>
        </p:nvSpPr>
        <p:spPr>
          <a:xfrm>
            <a:off x="152400" y="990600"/>
            <a:ext cx="8686800" cy="4585871"/>
          </a:xfrm>
          <a:prstGeom prst="rect">
            <a:avLst/>
          </a:prstGeom>
          <a:noFill/>
        </p:spPr>
        <p:txBody>
          <a:bodyPr wrap="square" rtlCol="0">
            <a:spAutoFit/>
          </a:bodyPr>
          <a:lstStyle/>
          <a:p>
            <a:r>
              <a:rPr lang="en-US" sz="2800" b="1" dirty="0" smtClean="0">
                <a:solidFill>
                  <a:srgbClr val="FF0000"/>
                </a:solidFill>
              </a:rPr>
              <a:t>3. Changes </a:t>
            </a:r>
            <a:r>
              <a:rPr lang="en-US" sz="2800" b="1" dirty="0">
                <a:solidFill>
                  <a:srgbClr val="FF0000"/>
                </a:solidFill>
              </a:rPr>
              <a:t>are made with pure functions</a:t>
            </a:r>
          </a:p>
          <a:p>
            <a:pPr marL="914400" lvl="1" indent="-457200">
              <a:buFont typeface="Arial" pitchFamily="34" charset="0"/>
              <a:buChar char="•"/>
            </a:pPr>
            <a:r>
              <a:rPr lang="en-US" sz="2800" dirty="0"/>
              <a:t>To specify how the state tree is transformed by </a:t>
            </a:r>
            <a:r>
              <a:rPr lang="en-US" sz="2800" dirty="0" smtClean="0"/>
              <a:t>actions- write </a:t>
            </a:r>
            <a:r>
              <a:rPr lang="en-US" sz="2800" dirty="0"/>
              <a:t>pure </a:t>
            </a:r>
            <a:r>
              <a:rPr lang="en-US" sz="2800" dirty="0">
                <a:hlinkClick r:id="rId3"/>
              </a:rPr>
              <a:t>reducers</a:t>
            </a:r>
            <a:r>
              <a:rPr lang="en-US" sz="2800" dirty="0" smtClean="0"/>
              <a:t>.</a:t>
            </a:r>
          </a:p>
          <a:p>
            <a:pPr marL="914400" lvl="1" indent="-457200">
              <a:buFont typeface="Arial" pitchFamily="34" charset="0"/>
              <a:buChar char="•"/>
            </a:pPr>
            <a:endParaRPr lang="en-US" sz="2800" dirty="0"/>
          </a:p>
          <a:p>
            <a:pPr marL="914400" lvl="1" indent="-457200">
              <a:buFont typeface="Arial" pitchFamily="34" charset="0"/>
              <a:buChar char="•"/>
            </a:pPr>
            <a:r>
              <a:rPr lang="en-US" sz="2800" dirty="0"/>
              <a:t>Reducers are just pure functions that take the previous state and an action, and return the next state. </a:t>
            </a:r>
            <a:endParaRPr lang="en-US" sz="2800" dirty="0" smtClean="0"/>
          </a:p>
          <a:p>
            <a:pPr marL="914400" lvl="1" indent="-457200">
              <a:buFont typeface="Arial" pitchFamily="34" charset="0"/>
              <a:buChar char="•"/>
            </a:pPr>
            <a:endParaRPr lang="en-US" sz="2800" dirty="0" smtClean="0"/>
          </a:p>
          <a:p>
            <a:pPr marL="914400" lvl="1" indent="-457200">
              <a:buFont typeface="Arial" pitchFamily="34" charset="0"/>
              <a:buChar char="•"/>
            </a:pPr>
            <a:r>
              <a:rPr lang="en-US" sz="2800" dirty="0" smtClean="0"/>
              <a:t>We can have multiple reducers (Combined Reducer) </a:t>
            </a:r>
          </a:p>
          <a:p>
            <a:pPr lvl="2"/>
            <a:endParaRPr lang="en-US" sz="4000" dirty="0"/>
          </a:p>
        </p:txBody>
      </p:sp>
    </p:spTree>
    <p:extLst>
      <p:ext uri="{BB962C8B-B14F-4D97-AF65-F5344CB8AC3E}">
        <p14:creationId xmlns:p14="http://schemas.microsoft.com/office/powerpoint/2010/main" val="83657240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smtClean="0">
                <a:solidFill>
                  <a:srgbClr val="FFFF00"/>
                </a:solidFill>
              </a:rPr>
              <a:t>Flux </a:t>
            </a:r>
            <a:r>
              <a:rPr lang="en-US" sz="4000" dirty="0" err="1" smtClean="0">
                <a:solidFill>
                  <a:srgbClr val="FFFF00"/>
                </a:solidFill>
              </a:rPr>
              <a:t>vs</a:t>
            </a:r>
            <a:r>
              <a:rPr lang="en-US" sz="4000" dirty="0" smtClean="0">
                <a:solidFill>
                  <a:srgbClr val="FFFF00"/>
                </a:solidFill>
              </a:rPr>
              <a:t> </a:t>
            </a:r>
            <a:r>
              <a:rPr lang="en-US" sz="4000" dirty="0" err="1" smtClean="0">
                <a:solidFill>
                  <a:srgbClr val="FFFF00"/>
                </a:solidFill>
              </a:rPr>
              <a:t>Redux</a:t>
            </a:r>
            <a:endParaRPr lang="en-US" sz="4000" dirty="0">
              <a:solidFill>
                <a:srgbClr val="FFFF00"/>
              </a:solidFill>
            </a:endParaRPr>
          </a:p>
        </p:txBody>
      </p:sp>
      <p:sp>
        <p:nvSpPr>
          <p:cNvPr id="6" name="TextBox 5"/>
          <p:cNvSpPr txBox="1"/>
          <p:nvPr/>
        </p:nvSpPr>
        <p:spPr>
          <a:xfrm>
            <a:off x="152400" y="990600"/>
            <a:ext cx="8686800" cy="5724644"/>
          </a:xfrm>
          <a:prstGeom prst="rect">
            <a:avLst/>
          </a:prstGeom>
          <a:noFill/>
        </p:spPr>
        <p:txBody>
          <a:bodyPr wrap="square" rtlCol="0">
            <a:spAutoFit/>
          </a:bodyPr>
          <a:lstStyle/>
          <a:p>
            <a:pPr marL="457200" indent="-457200">
              <a:spcBef>
                <a:spcPts val="600"/>
              </a:spcBef>
              <a:buFont typeface="Arial" pitchFamily="34" charset="0"/>
              <a:buChar char="•"/>
            </a:pPr>
            <a:r>
              <a:rPr lang="en-US" sz="2800" dirty="0" err="1"/>
              <a:t>Redux</a:t>
            </a:r>
            <a:r>
              <a:rPr lang="en-US" sz="2800" dirty="0"/>
              <a:t> was inspired by several important qualities of Flux. </a:t>
            </a:r>
          </a:p>
          <a:p>
            <a:pPr marL="457200" indent="-457200">
              <a:spcBef>
                <a:spcPts val="600"/>
              </a:spcBef>
              <a:buFont typeface="Arial" pitchFamily="34" charset="0"/>
              <a:buChar char="•"/>
            </a:pPr>
            <a:r>
              <a:rPr lang="en-US" sz="2800" dirty="0"/>
              <a:t>“stores” in Flux, “reducers” in </a:t>
            </a:r>
            <a:r>
              <a:rPr lang="en-US" sz="2800" dirty="0" err="1"/>
              <a:t>Redux</a:t>
            </a:r>
            <a:r>
              <a:rPr lang="en-US" sz="2800" dirty="0" smtClean="0"/>
              <a:t>)</a:t>
            </a:r>
          </a:p>
          <a:p>
            <a:pPr marL="457200" indent="-457200">
              <a:spcBef>
                <a:spcPts val="600"/>
              </a:spcBef>
              <a:buFont typeface="Arial" pitchFamily="34" charset="0"/>
              <a:buChar char="•"/>
            </a:pPr>
            <a:r>
              <a:rPr lang="en-US" sz="2800" dirty="0"/>
              <a:t> Instead of letting the application code directly mutate the data, both tell you to describe every mutation as a plain object called an “action</a:t>
            </a:r>
            <a:r>
              <a:rPr lang="en-US" sz="2800" dirty="0" smtClean="0"/>
              <a:t>”.</a:t>
            </a:r>
          </a:p>
          <a:p>
            <a:pPr marL="457200" indent="-457200">
              <a:spcBef>
                <a:spcPts val="600"/>
              </a:spcBef>
              <a:buFont typeface="Arial" pitchFamily="34" charset="0"/>
              <a:buChar char="•"/>
            </a:pPr>
            <a:r>
              <a:rPr lang="en-US" sz="2800" dirty="0" err="1"/>
              <a:t>Redux</a:t>
            </a:r>
            <a:r>
              <a:rPr lang="en-US" sz="2800" dirty="0"/>
              <a:t> does not have the concept of a </a:t>
            </a:r>
            <a:r>
              <a:rPr lang="en-US" sz="2800" dirty="0" smtClean="0"/>
              <a:t>Dispatcher</a:t>
            </a:r>
          </a:p>
          <a:p>
            <a:pPr marL="457200" indent="-457200">
              <a:spcBef>
                <a:spcPts val="600"/>
              </a:spcBef>
              <a:buFont typeface="Arial" pitchFamily="34" charset="0"/>
              <a:buChar char="•"/>
            </a:pPr>
            <a:r>
              <a:rPr lang="en-US" sz="2800" dirty="0" err="1"/>
              <a:t>Redux</a:t>
            </a:r>
            <a:r>
              <a:rPr lang="en-US" sz="2800" dirty="0"/>
              <a:t> assumes you never mutate your data. </a:t>
            </a:r>
            <a:endParaRPr lang="en-US" sz="2800" dirty="0" smtClean="0"/>
          </a:p>
          <a:p>
            <a:pPr marL="457200" indent="-457200">
              <a:spcBef>
                <a:spcPts val="600"/>
              </a:spcBef>
              <a:buFont typeface="Arial" pitchFamily="34" charset="0"/>
              <a:buChar char="•"/>
            </a:pPr>
            <a:r>
              <a:rPr lang="en-US" sz="2800" dirty="0" err="1" smtClean="0"/>
              <a:t>Redux</a:t>
            </a:r>
            <a:r>
              <a:rPr lang="en-US" sz="2800" dirty="0" smtClean="0"/>
              <a:t> </a:t>
            </a:r>
            <a:r>
              <a:rPr lang="en-US" sz="2800" dirty="0"/>
              <a:t> </a:t>
            </a:r>
            <a:r>
              <a:rPr lang="en-US" sz="2800" dirty="0" smtClean="0"/>
              <a:t>always </a:t>
            </a:r>
            <a:r>
              <a:rPr lang="en-US" sz="2800" dirty="0"/>
              <a:t>return a new object, which is easy with the </a:t>
            </a:r>
            <a:r>
              <a:rPr lang="en-US" sz="2800" dirty="0">
                <a:hlinkClick r:id="rId3"/>
              </a:rPr>
              <a:t>object spread operator </a:t>
            </a:r>
            <a:r>
              <a:rPr lang="en-US" sz="2800" dirty="0" smtClean="0">
                <a:hlinkClick r:id="rId3"/>
              </a:rPr>
              <a:t>proposal</a:t>
            </a:r>
            <a:r>
              <a:rPr lang="en-US" sz="2800" dirty="0" smtClean="0"/>
              <a:t> (</a:t>
            </a:r>
            <a:r>
              <a:rPr lang="en-US" sz="2800" dirty="0" err="1" smtClean="0"/>
              <a:t>Object.assign</a:t>
            </a:r>
            <a:r>
              <a:rPr lang="en-US" sz="2800" dirty="0" smtClean="0"/>
              <a:t> ,</a:t>
            </a:r>
            <a:r>
              <a:rPr lang="en-US" sz="2800" dirty="0" err="1" smtClean="0"/>
              <a:t>filter,concat,map</a:t>
            </a:r>
            <a:r>
              <a:rPr lang="en-US" sz="2800" dirty="0" smtClean="0"/>
              <a:t>) , </a:t>
            </a:r>
            <a:r>
              <a:rPr lang="en-US" sz="2800" dirty="0"/>
              <a:t>or with a library like </a:t>
            </a:r>
            <a:r>
              <a:rPr lang="en-US" sz="2800" dirty="0">
                <a:hlinkClick r:id="rId4"/>
              </a:rPr>
              <a:t>Immutable</a:t>
            </a:r>
            <a:r>
              <a:rPr lang="en-US" sz="2800" dirty="0" smtClean="0"/>
              <a:t>.</a:t>
            </a:r>
          </a:p>
          <a:p>
            <a:pPr marL="457200" indent="-457200">
              <a:spcBef>
                <a:spcPts val="600"/>
              </a:spcBef>
              <a:buFont typeface="Arial" pitchFamily="34" charset="0"/>
              <a:buChar char="•"/>
            </a:pPr>
            <a:r>
              <a:rPr lang="en-US" sz="2800" dirty="0" smtClean="0"/>
              <a:t>Time travel debugging,  </a:t>
            </a:r>
            <a:r>
              <a:rPr lang="en-US" sz="2800" smtClean="0"/>
              <a:t>undo/redo </a:t>
            </a:r>
            <a:endParaRPr lang="en-US" sz="2800" dirty="0"/>
          </a:p>
        </p:txBody>
      </p:sp>
    </p:spTree>
    <p:extLst>
      <p:ext uri="{BB962C8B-B14F-4D97-AF65-F5344CB8AC3E}">
        <p14:creationId xmlns:p14="http://schemas.microsoft.com/office/powerpoint/2010/main" val="15142610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 - Actions</a:t>
            </a:r>
            <a:endParaRPr lang="en-US" sz="4000" dirty="0">
              <a:solidFill>
                <a:srgbClr val="FFFF00"/>
              </a:solidFill>
            </a:endParaRPr>
          </a:p>
        </p:txBody>
      </p:sp>
      <p:sp>
        <p:nvSpPr>
          <p:cNvPr id="3" name="TextBox 2"/>
          <p:cNvSpPr txBox="1"/>
          <p:nvPr/>
        </p:nvSpPr>
        <p:spPr>
          <a:xfrm>
            <a:off x="0" y="839466"/>
            <a:ext cx="9067799" cy="6124754"/>
          </a:xfrm>
          <a:prstGeom prst="rect">
            <a:avLst/>
          </a:prstGeom>
          <a:noFill/>
        </p:spPr>
        <p:txBody>
          <a:bodyPr wrap="square" rtlCol="0">
            <a:spAutoFit/>
          </a:bodyPr>
          <a:lstStyle/>
          <a:p>
            <a:r>
              <a:rPr lang="en-US" sz="2800" b="1" dirty="0"/>
              <a:t>Actions</a:t>
            </a:r>
            <a:r>
              <a:rPr lang="en-US" sz="2800" dirty="0"/>
              <a:t> are payloads of information that send data from </a:t>
            </a:r>
            <a:r>
              <a:rPr lang="en-US" sz="2800" dirty="0" smtClean="0"/>
              <a:t> </a:t>
            </a:r>
            <a:r>
              <a:rPr lang="en-US" sz="2800" dirty="0"/>
              <a:t>application to </a:t>
            </a:r>
            <a:r>
              <a:rPr lang="en-US" sz="2800" dirty="0" smtClean="0"/>
              <a:t>store using </a:t>
            </a:r>
            <a:r>
              <a:rPr lang="en-US" sz="2800" dirty="0" err="1" smtClean="0">
                <a:solidFill>
                  <a:srgbClr val="FF0000"/>
                </a:solidFill>
              </a:rPr>
              <a:t>store.dispatch</a:t>
            </a:r>
            <a:r>
              <a:rPr lang="en-US" sz="2800" dirty="0" smtClean="0">
                <a:solidFill>
                  <a:srgbClr val="FF0000"/>
                </a:solidFill>
              </a:rPr>
              <a:t>();</a:t>
            </a:r>
          </a:p>
          <a:p>
            <a:endParaRPr lang="en-US" sz="2800" dirty="0" smtClean="0">
              <a:solidFill>
                <a:srgbClr val="FF0000"/>
              </a:solidFill>
            </a:endParaRPr>
          </a:p>
          <a:p>
            <a:r>
              <a:rPr lang="en-US" sz="2800" dirty="0" smtClean="0"/>
              <a:t>They </a:t>
            </a:r>
            <a:r>
              <a:rPr lang="en-US" sz="2800" dirty="0"/>
              <a:t>are the </a:t>
            </a:r>
            <a:r>
              <a:rPr lang="en-US" sz="2800" i="1" dirty="0" smtClean="0"/>
              <a:t>only </a:t>
            </a:r>
            <a:r>
              <a:rPr lang="en-US" sz="2800" dirty="0" smtClean="0"/>
              <a:t>source </a:t>
            </a:r>
            <a:r>
              <a:rPr lang="en-US" sz="2800" dirty="0"/>
              <a:t>of information for the store. </a:t>
            </a:r>
            <a:endParaRPr lang="en-US" sz="2800" dirty="0" smtClean="0"/>
          </a:p>
          <a:p>
            <a:endParaRPr lang="en-US" sz="2800" dirty="0" smtClean="0"/>
          </a:p>
          <a:p>
            <a:r>
              <a:rPr lang="en-US" sz="2800" dirty="0" smtClean="0"/>
              <a:t>Here's </a:t>
            </a:r>
            <a:r>
              <a:rPr lang="en-US" sz="2800" dirty="0"/>
              <a:t>an example action which represents adding a new </a:t>
            </a:r>
            <a:r>
              <a:rPr lang="en-US" sz="2800" dirty="0" err="1"/>
              <a:t>todo</a:t>
            </a:r>
            <a:r>
              <a:rPr lang="en-US" sz="2800" dirty="0"/>
              <a:t> item</a:t>
            </a:r>
            <a:r>
              <a:rPr lang="en-US" sz="2800" dirty="0" smtClean="0"/>
              <a:t>:</a:t>
            </a:r>
          </a:p>
          <a:p>
            <a:endParaRPr lang="en-US" sz="2800" dirty="0" smtClean="0"/>
          </a:p>
          <a:p>
            <a:pPr marL="457200" indent="-457200">
              <a:buFont typeface="Arial" pitchFamily="34" charset="0"/>
              <a:buChar char="•"/>
            </a:pPr>
            <a:r>
              <a:rPr lang="en-US" sz="2800" dirty="0"/>
              <a:t>Actions are plain JavaScript objects</a:t>
            </a:r>
            <a:r>
              <a:rPr lang="en-US" sz="2800" dirty="0" smtClean="0"/>
              <a:t>.</a:t>
            </a:r>
          </a:p>
          <a:p>
            <a:pPr marL="457200" indent="-457200">
              <a:buFont typeface="Arial" pitchFamily="34" charset="0"/>
              <a:buChar char="•"/>
            </a:pPr>
            <a:r>
              <a:rPr lang="en-US" sz="2800" dirty="0" smtClean="0"/>
              <a:t> </a:t>
            </a:r>
            <a:r>
              <a:rPr lang="en-US" sz="2800" dirty="0"/>
              <a:t>Actions must have a </a:t>
            </a:r>
            <a:r>
              <a:rPr lang="en-US" sz="2800" dirty="0">
                <a:solidFill>
                  <a:srgbClr val="FF0000"/>
                </a:solidFill>
              </a:rPr>
              <a:t>type</a:t>
            </a:r>
            <a:r>
              <a:rPr lang="en-US" sz="2800" dirty="0"/>
              <a:t> property that indicates the type of action being performed. </a:t>
            </a:r>
            <a:endParaRPr lang="en-US" sz="2800" dirty="0" smtClean="0"/>
          </a:p>
          <a:p>
            <a:pPr marL="457200" indent="-457200">
              <a:buFont typeface="Arial" pitchFamily="34" charset="0"/>
              <a:buChar char="•"/>
            </a:pPr>
            <a:r>
              <a:rPr lang="en-US" sz="2800" dirty="0" smtClean="0"/>
              <a:t>Types </a:t>
            </a:r>
            <a:r>
              <a:rPr lang="en-US" sz="2800" dirty="0"/>
              <a:t>should </a:t>
            </a:r>
            <a:r>
              <a:rPr lang="en-US" sz="2800" dirty="0" smtClean="0"/>
              <a:t>be </a:t>
            </a:r>
            <a:r>
              <a:rPr lang="en-US" sz="2800" dirty="0"/>
              <a:t>defined as string constants. </a:t>
            </a:r>
          </a:p>
          <a:p>
            <a:pPr marL="457200" indent="-457200">
              <a:buFont typeface="Arial" pitchFamily="34" charset="0"/>
              <a:buChar char="•"/>
            </a:pPr>
            <a:r>
              <a:rPr lang="en-US" sz="2800" dirty="0">
                <a:solidFill>
                  <a:schemeClr val="tx2">
                    <a:lumMod val="60000"/>
                    <a:lumOff val="40000"/>
                  </a:schemeClr>
                </a:solidFill>
              </a:rPr>
              <a:t>import { ADD_TODO, REMOVE_TODO } from '../</a:t>
            </a:r>
            <a:r>
              <a:rPr lang="en-US" sz="2800" dirty="0" err="1" smtClean="0">
                <a:solidFill>
                  <a:schemeClr val="tx2">
                    <a:lumMod val="60000"/>
                    <a:lumOff val="40000"/>
                  </a:schemeClr>
                </a:solidFill>
              </a:rPr>
              <a:t>actionTypes</a:t>
            </a:r>
            <a:r>
              <a:rPr lang="en-US" sz="2800" dirty="0" smtClean="0">
                <a:solidFill>
                  <a:schemeClr val="tx2">
                    <a:lumMod val="60000"/>
                    <a:lumOff val="40000"/>
                  </a:schemeClr>
                </a:solidFill>
              </a:rPr>
              <a:t>‘    </a:t>
            </a:r>
            <a:r>
              <a:rPr lang="en-US" sz="2800" dirty="0" smtClean="0">
                <a:solidFill>
                  <a:srgbClr val="FF0000"/>
                </a:solidFill>
              </a:rPr>
              <a:t>(actions moved to separate modules)</a:t>
            </a:r>
            <a:endParaRPr lang="en-US" sz="2800" dirty="0">
              <a:solidFill>
                <a:srgbClr val="FF0000"/>
              </a:solidFill>
            </a:endParaRPr>
          </a:p>
        </p:txBody>
      </p:sp>
      <p:sp>
        <p:nvSpPr>
          <p:cNvPr id="4" name="TextBox 3"/>
          <p:cNvSpPr txBox="1"/>
          <p:nvPr/>
        </p:nvSpPr>
        <p:spPr>
          <a:xfrm>
            <a:off x="4381498" y="3809510"/>
            <a:ext cx="4686301" cy="461665"/>
          </a:xfrm>
          <a:prstGeom prst="rect">
            <a:avLst/>
          </a:prstGeom>
          <a:solidFill>
            <a:srgbClr val="FFFF00"/>
          </a:solidFill>
        </p:spPr>
        <p:txBody>
          <a:bodyPr wrap="square" rtlCol="0">
            <a:spAutoFit/>
          </a:bodyPr>
          <a:lstStyle/>
          <a:p>
            <a:r>
              <a:rPr lang="en-US" sz="2400" dirty="0"/>
              <a:t>{ type: TOGGLE_TODO, index: 5 }</a:t>
            </a:r>
          </a:p>
        </p:txBody>
      </p:sp>
    </p:spTree>
    <p:extLst>
      <p:ext uri="{BB962C8B-B14F-4D97-AF65-F5344CB8AC3E}">
        <p14:creationId xmlns:p14="http://schemas.microsoft.com/office/powerpoint/2010/main" val="175612475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 - Reducer</a:t>
            </a:r>
            <a:endParaRPr lang="en-US" sz="4000" dirty="0">
              <a:solidFill>
                <a:srgbClr val="FFFF00"/>
              </a:solidFill>
            </a:endParaRPr>
          </a:p>
        </p:txBody>
      </p:sp>
      <p:sp>
        <p:nvSpPr>
          <p:cNvPr id="3" name="TextBox 2"/>
          <p:cNvSpPr txBox="1"/>
          <p:nvPr/>
        </p:nvSpPr>
        <p:spPr>
          <a:xfrm>
            <a:off x="0" y="839466"/>
            <a:ext cx="9067799" cy="6986528"/>
          </a:xfrm>
          <a:prstGeom prst="rect">
            <a:avLst/>
          </a:prstGeom>
          <a:noFill/>
        </p:spPr>
        <p:txBody>
          <a:bodyPr wrap="square" rtlCol="0">
            <a:spAutoFit/>
          </a:bodyPr>
          <a:lstStyle/>
          <a:p>
            <a:pPr marL="514350" indent="-514350">
              <a:buFont typeface="+mj-lt"/>
              <a:buAutoNum type="arabicPeriod"/>
            </a:pPr>
            <a:r>
              <a:rPr lang="en-US" sz="2800" dirty="0">
                <a:hlinkClick r:id="rId3"/>
              </a:rPr>
              <a:t>Actions</a:t>
            </a:r>
            <a:r>
              <a:rPr lang="en-US" sz="2800" dirty="0"/>
              <a:t> describe the fact that </a:t>
            </a:r>
            <a:r>
              <a:rPr lang="en-US" sz="2800" i="1" dirty="0"/>
              <a:t>something happened</a:t>
            </a:r>
            <a:r>
              <a:rPr lang="en-US" sz="2800" dirty="0"/>
              <a:t>, but don't specify how the application's state changes in response. This is the job of a reducer.</a:t>
            </a:r>
            <a:endParaRPr lang="en-US" sz="2800" dirty="0" smtClean="0"/>
          </a:p>
          <a:p>
            <a:endParaRPr lang="en-US" sz="2800" dirty="0" smtClean="0"/>
          </a:p>
          <a:p>
            <a:r>
              <a:rPr lang="en-US" sz="2800" dirty="0" smtClean="0"/>
              <a:t>At the core of a </a:t>
            </a:r>
            <a:r>
              <a:rPr lang="en-US" sz="2800" dirty="0" err="1" smtClean="0"/>
              <a:t>Redux</a:t>
            </a:r>
            <a:r>
              <a:rPr lang="en-US" sz="2800" dirty="0" smtClean="0"/>
              <a:t>  store is a function that takes the current application state and an action and combines them to create a new application state. </a:t>
            </a:r>
          </a:p>
          <a:p>
            <a:endParaRPr lang="en-US" sz="2800" dirty="0" smtClean="0"/>
          </a:p>
          <a:p>
            <a:r>
              <a:rPr lang="en-US" sz="2800" dirty="0" smtClean="0"/>
              <a:t>This function is called </a:t>
            </a:r>
            <a:r>
              <a:rPr lang="en-US" sz="2800" i="1" dirty="0" smtClean="0">
                <a:solidFill>
                  <a:srgbClr val="FF0000"/>
                </a:solidFill>
              </a:rPr>
              <a:t>reducer</a:t>
            </a:r>
            <a:r>
              <a:rPr lang="en-US" sz="2800" dirty="0" smtClean="0"/>
              <a:t>.</a:t>
            </a:r>
          </a:p>
          <a:p>
            <a:pPr marL="457200" indent="-457200">
              <a:buFontTx/>
              <a:buChar char="-"/>
            </a:pPr>
            <a:endParaRPr lang="en-US" sz="2800" dirty="0" smtClean="0"/>
          </a:p>
          <a:p>
            <a:pPr marL="457200" indent="-457200">
              <a:buFontTx/>
              <a:buChar char="-"/>
            </a:pPr>
            <a:r>
              <a:rPr lang="en-US" sz="2800" dirty="0" smtClean="0"/>
              <a:t>Simple Reducer</a:t>
            </a:r>
          </a:p>
          <a:p>
            <a:pPr marL="457200" indent="-457200">
              <a:buFontTx/>
              <a:buChar char="-"/>
            </a:pPr>
            <a:r>
              <a:rPr lang="en-US" sz="2800" dirty="0" err="1" smtClean="0"/>
              <a:t>CombinedReducers</a:t>
            </a:r>
            <a:endParaRPr lang="en-US" sz="2800" dirty="0" smtClean="0"/>
          </a:p>
          <a:p>
            <a:pPr marL="457200" indent="-457200">
              <a:buFontTx/>
              <a:buChar char="-"/>
            </a:pPr>
            <a:r>
              <a:rPr lang="en-US" sz="2800" dirty="0" smtClean="0"/>
              <a:t>Splitting reducers and loading from modules</a:t>
            </a:r>
          </a:p>
          <a:p>
            <a:endParaRPr lang="en-US" sz="2800" dirty="0" smtClean="0"/>
          </a:p>
          <a:p>
            <a:endParaRPr lang="en-US" sz="2800" dirty="0" smtClean="0"/>
          </a:p>
          <a:p>
            <a:endParaRPr lang="en-US" sz="2800" dirty="0"/>
          </a:p>
        </p:txBody>
      </p:sp>
    </p:spTree>
    <p:extLst>
      <p:ext uri="{BB962C8B-B14F-4D97-AF65-F5344CB8AC3E}">
        <p14:creationId xmlns:p14="http://schemas.microsoft.com/office/powerpoint/2010/main" val="18380942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 - Store</a:t>
            </a:r>
            <a:endParaRPr lang="en-US" sz="4000" dirty="0">
              <a:solidFill>
                <a:srgbClr val="FFFF00"/>
              </a:solidFill>
            </a:endParaRPr>
          </a:p>
        </p:txBody>
      </p:sp>
      <p:sp>
        <p:nvSpPr>
          <p:cNvPr id="3" name="TextBox 2"/>
          <p:cNvSpPr txBox="1"/>
          <p:nvPr/>
        </p:nvSpPr>
        <p:spPr>
          <a:xfrm>
            <a:off x="76201" y="685800"/>
            <a:ext cx="9067799" cy="7417415"/>
          </a:xfrm>
          <a:prstGeom prst="rect">
            <a:avLst/>
          </a:prstGeom>
          <a:noFill/>
        </p:spPr>
        <p:txBody>
          <a:bodyPr wrap="square" rtlCol="0">
            <a:spAutoFit/>
          </a:bodyPr>
          <a:lstStyle/>
          <a:p>
            <a:r>
              <a:rPr lang="en-US" sz="2800" dirty="0" smtClean="0">
                <a:hlinkClick r:id="rId3"/>
              </a:rPr>
              <a:t>actions</a:t>
            </a:r>
            <a:r>
              <a:rPr lang="en-US" sz="2800" dirty="0"/>
              <a:t> </a:t>
            </a:r>
            <a:r>
              <a:rPr lang="en-US" sz="2800" dirty="0" smtClean="0"/>
              <a:t>represent </a:t>
            </a:r>
            <a:r>
              <a:rPr lang="en-US" sz="2800" dirty="0"/>
              <a:t>the facts about “what happened” and </a:t>
            </a:r>
            <a:r>
              <a:rPr lang="en-US" sz="2800" dirty="0" smtClean="0">
                <a:hlinkClick r:id="rId4"/>
              </a:rPr>
              <a:t>reducers</a:t>
            </a:r>
            <a:r>
              <a:rPr lang="en-US" sz="2800" dirty="0"/>
              <a:t> </a:t>
            </a:r>
            <a:r>
              <a:rPr lang="en-US" sz="2800" dirty="0" smtClean="0"/>
              <a:t>update </a:t>
            </a:r>
            <a:r>
              <a:rPr lang="en-US" sz="2800" dirty="0"/>
              <a:t>the state according to those actions</a:t>
            </a:r>
            <a:r>
              <a:rPr lang="en-US" sz="2800" dirty="0" smtClean="0"/>
              <a:t>.</a:t>
            </a:r>
          </a:p>
          <a:p>
            <a:r>
              <a:rPr lang="en-US" sz="2800" dirty="0" smtClean="0"/>
              <a:t>The</a:t>
            </a:r>
            <a:r>
              <a:rPr lang="en-US" sz="2800" dirty="0"/>
              <a:t> </a:t>
            </a:r>
            <a:r>
              <a:rPr lang="en-US" sz="2800" b="1" dirty="0">
                <a:solidFill>
                  <a:schemeClr val="tx2">
                    <a:lumMod val="60000"/>
                    <a:lumOff val="40000"/>
                  </a:schemeClr>
                </a:solidFill>
              </a:rPr>
              <a:t>Store</a:t>
            </a:r>
            <a:r>
              <a:rPr lang="en-US" sz="2800" dirty="0"/>
              <a:t> is the object that brings them together. </a:t>
            </a:r>
            <a:endParaRPr lang="en-US" sz="2800" dirty="0" smtClean="0"/>
          </a:p>
          <a:p>
            <a:endParaRPr lang="en-US" sz="2800" dirty="0" smtClean="0"/>
          </a:p>
          <a:p>
            <a:r>
              <a:rPr lang="en-US" sz="2800" dirty="0" smtClean="0">
                <a:solidFill>
                  <a:srgbClr val="FF0000"/>
                </a:solidFill>
              </a:rPr>
              <a:t>The </a:t>
            </a:r>
            <a:r>
              <a:rPr lang="en-US" sz="2800" dirty="0">
                <a:solidFill>
                  <a:srgbClr val="FF0000"/>
                </a:solidFill>
              </a:rPr>
              <a:t>store has the following responsibilities:</a:t>
            </a:r>
          </a:p>
          <a:p>
            <a:pPr marL="457200" indent="-457200">
              <a:buFont typeface="Arial" pitchFamily="34" charset="0"/>
              <a:buChar char="•"/>
            </a:pPr>
            <a:r>
              <a:rPr lang="en-US" sz="2800" dirty="0"/>
              <a:t>Holds application state;</a:t>
            </a:r>
          </a:p>
          <a:p>
            <a:pPr marL="457200" indent="-457200">
              <a:buFont typeface="Arial" pitchFamily="34" charset="0"/>
              <a:buChar char="•"/>
            </a:pPr>
            <a:r>
              <a:rPr lang="en-US" sz="2800" dirty="0"/>
              <a:t>Allows access to state via </a:t>
            </a:r>
            <a:r>
              <a:rPr lang="en-US" sz="2800" dirty="0" err="1">
                <a:hlinkClick r:id="rId5"/>
              </a:rPr>
              <a:t>getState</a:t>
            </a:r>
            <a:r>
              <a:rPr lang="en-US" sz="2800" dirty="0">
                <a:hlinkClick r:id="rId5"/>
              </a:rPr>
              <a:t>()</a:t>
            </a:r>
            <a:r>
              <a:rPr lang="en-US" sz="2800" dirty="0"/>
              <a:t>;</a:t>
            </a:r>
          </a:p>
          <a:p>
            <a:pPr marL="457200" indent="-457200">
              <a:buFont typeface="Arial" pitchFamily="34" charset="0"/>
              <a:buChar char="•"/>
            </a:pPr>
            <a:r>
              <a:rPr lang="en-US" sz="2800" dirty="0"/>
              <a:t>Allows state to be updated via </a:t>
            </a:r>
            <a:r>
              <a:rPr lang="en-US" sz="2800" dirty="0">
                <a:hlinkClick r:id="rId6"/>
              </a:rPr>
              <a:t>dispatch(action)</a:t>
            </a:r>
            <a:r>
              <a:rPr lang="en-US" sz="2800" dirty="0"/>
              <a:t>;</a:t>
            </a:r>
          </a:p>
          <a:p>
            <a:pPr marL="457200" indent="-457200">
              <a:buFont typeface="Arial" pitchFamily="34" charset="0"/>
              <a:buChar char="•"/>
            </a:pPr>
            <a:r>
              <a:rPr lang="en-US" sz="2800" dirty="0"/>
              <a:t>Registers listeners via </a:t>
            </a:r>
            <a:r>
              <a:rPr lang="en-US" sz="2800" dirty="0">
                <a:hlinkClick r:id="rId7"/>
              </a:rPr>
              <a:t>subscribe(listener)</a:t>
            </a:r>
            <a:r>
              <a:rPr lang="en-US" sz="2800" dirty="0"/>
              <a:t>;</a:t>
            </a:r>
          </a:p>
          <a:p>
            <a:pPr marL="457200" indent="-457200">
              <a:buFont typeface="Arial" pitchFamily="34" charset="0"/>
              <a:buChar char="•"/>
            </a:pPr>
            <a:r>
              <a:rPr lang="en-US" sz="2800" dirty="0"/>
              <a:t>Handles unregistering of listeners via the function returned by </a:t>
            </a:r>
            <a:r>
              <a:rPr lang="en-US" sz="2800" dirty="0">
                <a:hlinkClick r:id="rId7"/>
              </a:rPr>
              <a:t>subscribe(listener</a:t>
            </a:r>
            <a:r>
              <a:rPr lang="en-US" sz="2800" dirty="0" smtClean="0">
                <a:hlinkClick r:id="rId7"/>
              </a:rPr>
              <a:t>)</a:t>
            </a:r>
            <a:r>
              <a:rPr lang="en-US" sz="2800" dirty="0" smtClean="0"/>
              <a:t>.</a:t>
            </a:r>
          </a:p>
          <a:p>
            <a:pPr marL="457200" indent="-457200">
              <a:buFont typeface="Arial" pitchFamily="34" charset="0"/>
              <a:buChar char="•"/>
            </a:pPr>
            <a:r>
              <a:rPr lang="en-US" sz="2800" dirty="0" smtClean="0"/>
              <a:t>only </a:t>
            </a:r>
            <a:r>
              <a:rPr lang="en-US" sz="2800" dirty="0"/>
              <a:t>have a single store in a </a:t>
            </a:r>
            <a:r>
              <a:rPr lang="en-US" sz="2800" dirty="0" err="1"/>
              <a:t>Redux</a:t>
            </a:r>
            <a:r>
              <a:rPr lang="en-US" sz="2800" dirty="0"/>
              <a:t> application. </a:t>
            </a:r>
            <a:endParaRPr lang="en-US" sz="2800" dirty="0" smtClean="0"/>
          </a:p>
          <a:p>
            <a:pPr marL="457200" indent="-457200">
              <a:buFont typeface="Arial" pitchFamily="34" charset="0"/>
              <a:buChar char="•"/>
            </a:pPr>
            <a:r>
              <a:rPr lang="en-US" sz="2800" dirty="0" smtClean="0"/>
              <a:t>To split  </a:t>
            </a:r>
            <a:r>
              <a:rPr lang="en-US" sz="2800" dirty="0"/>
              <a:t>data handling logic, </a:t>
            </a:r>
            <a:r>
              <a:rPr lang="en-US" sz="2800" dirty="0" smtClean="0"/>
              <a:t>use</a:t>
            </a:r>
            <a:r>
              <a:rPr lang="en-US" sz="2800" dirty="0"/>
              <a:t> </a:t>
            </a:r>
            <a:r>
              <a:rPr lang="en-US" sz="2800" dirty="0">
                <a:hlinkClick r:id="rId8"/>
              </a:rPr>
              <a:t>reducer composition</a:t>
            </a:r>
            <a:r>
              <a:rPr lang="en-US" sz="2800" dirty="0"/>
              <a:t> instead of many stores.</a:t>
            </a:r>
          </a:p>
          <a:p>
            <a:endParaRPr lang="en-US" sz="2800" dirty="0" smtClean="0"/>
          </a:p>
          <a:p>
            <a:endParaRPr lang="en-US" sz="2800" dirty="0" smtClean="0"/>
          </a:p>
          <a:p>
            <a:endParaRPr lang="en-US" sz="2800" dirty="0"/>
          </a:p>
        </p:txBody>
      </p:sp>
    </p:spTree>
    <p:extLst>
      <p:ext uri="{BB962C8B-B14F-4D97-AF65-F5344CB8AC3E}">
        <p14:creationId xmlns:p14="http://schemas.microsoft.com/office/powerpoint/2010/main" val="66727757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345" y="3657600"/>
            <a:ext cx="9144000" cy="688975"/>
          </a:xfrm>
          <a:blipFill>
            <a:blip r:embed="rId2"/>
            <a:tile tx="0" ty="0" sx="100000" sy="100000" flip="none" algn="tl"/>
          </a:blipFill>
        </p:spPr>
        <p:txBody>
          <a:bodyPr>
            <a:noAutofit/>
          </a:bodyPr>
          <a:lstStyle/>
          <a:p>
            <a:r>
              <a:rPr lang="en-US" sz="4000" dirty="0" err="1">
                <a:solidFill>
                  <a:srgbClr val="FFFF00"/>
                </a:solidFill>
              </a:rPr>
              <a:t>r</a:t>
            </a:r>
            <a:r>
              <a:rPr lang="en-US" sz="4000" dirty="0" err="1" smtClean="0">
                <a:solidFill>
                  <a:srgbClr val="FFFF00"/>
                </a:solidFill>
              </a:rPr>
              <a:t>edux</a:t>
            </a:r>
            <a:r>
              <a:rPr lang="en-US" sz="4000" dirty="0" smtClean="0">
                <a:solidFill>
                  <a:srgbClr val="FFFF00"/>
                </a:solidFill>
              </a:rPr>
              <a:t>-observable</a:t>
            </a:r>
            <a:endParaRPr lang="en-US" sz="4000" dirty="0">
              <a:solidFill>
                <a:srgbClr val="FFFF00"/>
              </a:solidFill>
            </a:endParaRPr>
          </a:p>
        </p:txBody>
      </p:sp>
      <p:sp>
        <p:nvSpPr>
          <p:cNvPr id="3" name="Rectangle 2"/>
          <p:cNvSpPr/>
          <p:nvPr/>
        </p:nvSpPr>
        <p:spPr>
          <a:xfrm>
            <a:off x="381000" y="4495800"/>
            <a:ext cx="8077200" cy="461665"/>
          </a:xfrm>
          <a:prstGeom prst="rect">
            <a:avLst/>
          </a:prstGeom>
        </p:spPr>
        <p:txBody>
          <a:bodyPr wrap="square">
            <a:spAutoFit/>
          </a:bodyPr>
          <a:lstStyle/>
          <a:p>
            <a:pPr algn="ctr"/>
            <a:r>
              <a:rPr lang="en-IN" sz="2400" dirty="0">
                <a:hlinkClick r:id="rId3"/>
              </a:rPr>
              <a:t>http://reactivex.io/rxjs/manual/overview.html#operators</a:t>
            </a:r>
            <a:endParaRPr lang="en-IN" sz="2400" dirty="0"/>
          </a:p>
        </p:txBody>
      </p:sp>
      <p:pic>
        <p:nvPicPr>
          <p:cNvPr id="1026" name="Picture 2" descr="https://miro.medium.com/max/1000/0*_TpLRw1UrAjjBEAh"/>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149096"/>
            <a:ext cx="4720648" cy="335927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5638800" y="1447800"/>
            <a:ext cx="2643672" cy="954107"/>
          </a:xfrm>
          <a:prstGeom prst="rect">
            <a:avLst/>
          </a:prstGeom>
        </p:spPr>
        <p:txBody>
          <a:bodyPr wrap="none">
            <a:spAutoFit/>
          </a:bodyPr>
          <a:lstStyle/>
          <a:p>
            <a:pPr algn="ctr"/>
            <a:r>
              <a:rPr lang="en-IN" sz="2800" dirty="0">
                <a:solidFill>
                  <a:srgbClr val="FF0000"/>
                </a:solidFill>
                <a:latin typeface="medium-content-title-font"/>
              </a:rPr>
              <a:t>solve </a:t>
            </a:r>
            <a:r>
              <a:rPr lang="en-IN" sz="2800" dirty="0" smtClean="0">
                <a:solidFill>
                  <a:srgbClr val="FF0000"/>
                </a:solidFill>
                <a:latin typeface="medium-content-title-font"/>
              </a:rPr>
              <a:t>our </a:t>
            </a:r>
          </a:p>
          <a:p>
            <a:pPr algn="ctr"/>
            <a:r>
              <a:rPr lang="en-IN" sz="2800" dirty="0" smtClean="0">
                <a:solidFill>
                  <a:srgbClr val="FF0000"/>
                </a:solidFill>
                <a:latin typeface="medium-content-title-font"/>
              </a:rPr>
              <a:t>state </a:t>
            </a:r>
            <a:r>
              <a:rPr lang="en-IN" sz="2800" dirty="0">
                <a:solidFill>
                  <a:srgbClr val="FF0000"/>
                </a:solidFill>
                <a:latin typeface="medium-content-title-font"/>
              </a:rPr>
              <a:t>problems.</a:t>
            </a:r>
            <a:endParaRPr lang="en-IN" sz="2800" b="0" i="0" dirty="0">
              <a:solidFill>
                <a:srgbClr val="FF0000"/>
              </a:solidFill>
              <a:effectLst/>
              <a:latin typeface="medium-content-title-font"/>
            </a:endParaRPr>
          </a:p>
        </p:txBody>
      </p:sp>
    </p:spTree>
    <p:extLst>
      <p:ext uri="{BB962C8B-B14F-4D97-AF65-F5344CB8AC3E}">
        <p14:creationId xmlns:p14="http://schemas.microsoft.com/office/powerpoint/2010/main" val="7723223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3" name="TextBox 2"/>
          <p:cNvSpPr txBox="1"/>
          <p:nvPr/>
        </p:nvSpPr>
        <p:spPr>
          <a:xfrm>
            <a:off x="0" y="839466"/>
            <a:ext cx="9067799" cy="5262979"/>
          </a:xfrm>
          <a:prstGeom prst="rect">
            <a:avLst/>
          </a:prstGeom>
          <a:noFill/>
        </p:spPr>
        <p:txBody>
          <a:bodyPr wrap="square" rtlCol="0">
            <a:spAutoFit/>
          </a:bodyPr>
          <a:lstStyle/>
          <a:p>
            <a:pPr marL="457200" indent="-457200">
              <a:buFont typeface="Arial" pitchFamily="34" charset="0"/>
              <a:buChar char="•"/>
            </a:pPr>
            <a:r>
              <a:rPr lang="en-US" sz="2800" dirty="0"/>
              <a:t>All kinds of frameworks and architectures have state. </a:t>
            </a:r>
            <a:endParaRPr lang="en-US" sz="2800" dirty="0" smtClean="0"/>
          </a:p>
          <a:p>
            <a:pPr marL="457200" indent="-457200">
              <a:buFont typeface="Arial" pitchFamily="34" charset="0"/>
              <a:buChar char="•"/>
            </a:pPr>
            <a:endParaRPr lang="en-US" sz="2800" dirty="0"/>
          </a:p>
          <a:p>
            <a:pPr marL="457200" indent="-457200">
              <a:buFont typeface="Arial" pitchFamily="34" charset="0"/>
              <a:buChar char="•"/>
            </a:pPr>
            <a:r>
              <a:rPr lang="en-US" sz="2800" dirty="0" smtClean="0"/>
              <a:t>In </a:t>
            </a:r>
            <a:r>
              <a:rPr lang="en-US" sz="2800" dirty="0"/>
              <a:t>Ember apps and Backbone apps, state is in </a:t>
            </a:r>
            <a:r>
              <a:rPr lang="en-US" sz="2800" dirty="0">
                <a:solidFill>
                  <a:srgbClr val="FF0000"/>
                </a:solidFill>
              </a:rPr>
              <a:t>Models</a:t>
            </a:r>
            <a:r>
              <a:rPr lang="en-US" sz="2800" dirty="0" smtClean="0"/>
              <a:t>.</a:t>
            </a:r>
          </a:p>
          <a:p>
            <a:pPr marL="457200" indent="-457200">
              <a:buFont typeface="Arial" pitchFamily="34" charset="0"/>
              <a:buChar char="•"/>
            </a:pPr>
            <a:r>
              <a:rPr lang="en-US" sz="2800" dirty="0" smtClean="0"/>
              <a:t>In </a:t>
            </a:r>
            <a:r>
              <a:rPr lang="en-US" sz="2800" dirty="0"/>
              <a:t>Angular apps, state is often in </a:t>
            </a:r>
            <a:r>
              <a:rPr lang="en-US" sz="2800" dirty="0">
                <a:solidFill>
                  <a:srgbClr val="FF0000"/>
                </a:solidFill>
              </a:rPr>
              <a:t>Factories and Services</a:t>
            </a:r>
            <a:r>
              <a:rPr lang="en-US" sz="2800" dirty="0"/>
              <a:t>. </a:t>
            </a:r>
            <a:endParaRPr lang="en-US" sz="2800" dirty="0" smtClean="0"/>
          </a:p>
          <a:p>
            <a:pPr marL="457200" indent="-457200">
              <a:buFont typeface="Arial" pitchFamily="34" charset="0"/>
              <a:buChar char="•"/>
            </a:pPr>
            <a:r>
              <a:rPr lang="en-US" sz="2800" dirty="0" smtClean="0"/>
              <a:t>In </a:t>
            </a:r>
            <a:r>
              <a:rPr lang="en-US" sz="2800" dirty="0"/>
              <a:t>most Flux </a:t>
            </a:r>
            <a:r>
              <a:rPr lang="en-US" sz="2800" dirty="0" smtClean="0"/>
              <a:t>, </a:t>
            </a:r>
            <a:r>
              <a:rPr lang="en-US" sz="2800" dirty="0"/>
              <a:t>it is in </a:t>
            </a:r>
            <a:r>
              <a:rPr lang="en-US" sz="2800" dirty="0">
                <a:solidFill>
                  <a:srgbClr val="FF0000"/>
                </a:solidFill>
              </a:rPr>
              <a:t>Stores.</a:t>
            </a:r>
            <a:r>
              <a:rPr lang="en-US" sz="2800" dirty="0"/>
              <a:t> </a:t>
            </a:r>
            <a:endParaRPr lang="en-US" sz="2800" dirty="0" smtClean="0"/>
          </a:p>
          <a:p>
            <a:endParaRPr lang="en-US" sz="2800" dirty="0"/>
          </a:p>
          <a:p>
            <a:r>
              <a:rPr lang="en-US" sz="2800" dirty="0" smtClean="0"/>
              <a:t>In </a:t>
            </a:r>
            <a:r>
              <a:rPr lang="en-US" sz="2800" dirty="0" err="1" smtClean="0"/>
              <a:t>Redux</a:t>
            </a:r>
            <a:r>
              <a:rPr lang="en-US" sz="2800" dirty="0"/>
              <a:t>, the application state is all stored in one </a:t>
            </a:r>
            <a:r>
              <a:rPr lang="en-US" sz="2800" dirty="0">
                <a:solidFill>
                  <a:srgbClr val="FF0000"/>
                </a:solidFill>
              </a:rPr>
              <a:t>single </a:t>
            </a:r>
            <a:r>
              <a:rPr lang="en-US" sz="2800" i="1" dirty="0">
                <a:solidFill>
                  <a:srgbClr val="FF0000"/>
                </a:solidFill>
              </a:rPr>
              <a:t>tree </a:t>
            </a:r>
            <a:r>
              <a:rPr lang="en-US" sz="2800" i="1" dirty="0" smtClean="0">
                <a:solidFill>
                  <a:srgbClr val="FF0000"/>
                </a:solidFill>
              </a:rPr>
              <a:t>structure</a:t>
            </a:r>
            <a:r>
              <a:rPr lang="en-US" sz="2800" dirty="0">
                <a:solidFill>
                  <a:srgbClr val="FF0000"/>
                </a:solidFill>
              </a:rPr>
              <a:t> </a:t>
            </a:r>
            <a:r>
              <a:rPr lang="en-US" sz="2800" dirty="0" smtClean="0"/>
              <a:t>called</a:t>
            </a:r>
            <a:r>
              <a:rPr lang="en-US" sz="2800" dirty="0" smtClean="0">
                <a:solidFill>
                  <a:srgbClr val="FF0000"/>
                </a:solidFill>
              </a:rPr>
              <a:t> immutable  state tree.  (Single source of Truth with Unidirectional Data Flow.</a:t>
            </a:r>
          </a:p>
          <a:p>
            <a:endParaRPr lang="en-US" sz="2800" dirty="0" smtClean="0"/>
          </a:p>
          <a:p>
            <a:r>
              <a:rPr lang="en-US" sz="2800" dirty="0"/>
              <a:t>The state is pure data. It doesn't have methods or functions. And it isn't tucked away inside objects. </a:t>
            </a:r>
            <a:r>
              <a:rPr lang="en-US" sz="2800" i="1" dirty="0">
                <a:solidFill>
                  <a:srgbClr val="FF0000"/>
                </a:solidFill>
              </a:rPr>
              <a:t>It's all in one place</a:t>
            </a:r>
            <a:r>
              <a:rPr lang="en-US" sz="2800" dirty="0"/>
              <a:t>. </a:t>
            </a:r>
            <a:endParaRPr lang="en-US" sz="2800" i="1" dirty="0" smtClean="0"/>
          </a:p>
        </p:txBody>
      </p:sp>
    </p:spTree>
    <p:extLst>
      <p:ext uri="{BB962C8B-B14F-4D97-AF65-F5344CB8AC3E}">
        <p14:creationId xmlns:p14="http://schemas.microsoft.com/office/powerpoint/2010/main" val="165027140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Async</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pic>
        <p:nvPicPr>
          <p:cNvPr id="6146" name="Picture 2" descr="https://miro.medium.com/max/2048/1*bs-n555Sttih9t_kivUuzw@2x.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7" y="685800"/>
            <a:ext cx="8617527" cy="62345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555311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RxJS</a:t>
            </a:r>
            <a:r>
              <a:rPr lang="en-US" sz="4000" dirty="0">
                <a:solidFill>
                  <a:srgbClr val="FFFF00"/>
                </a:solidFill>
              </a:rPr>
              <a:t> </a:t>
            </a:r>
            <a:r>
              <a:rPr lang="en-US" sz="4000" dirty="0" smtClean="0">
                <a:solidFill>
                  <a:srgbClr val="FFFF00"/>
                </a:solidFill>
              </a:rPr>
              <a:t>– </a:t>
            </a:r>
            <a:r>
              <a:rPr lang="en-US" sz="4000" dirty="0" err="1" smtClean="0">
                <a:solidFill>
                  <a:srgbClr val="FFFF00"/>
                </a:solidFill>
              </a:rPr>
              <a:t>Redux</a:t>
            </a:r>
            <a:r>
              <a:rPr lang="en-US" sz="4000" dirty="0" smtClean="0">
                <a:solidFill>
                  <a:srgbClr val="FFFF00"/>
                </a:solidFill>
              </a:rPr>
              <a:t>-Observable</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4" name="Rectangle 3"/>
          <p:cNvSpPr>
            <a:spLocks noChangeArrowheads="1"/>
          </p:cNvSpPr>
          <p:nvPr/>
        </p:nvSpPr>
        <p:spPr bwMode="auto">
          <a:xfrm>
            <a:off x="38100" y="707664"/>
            <a:ext cx="9144000" cy="4739759"/>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err="1" smtClean="0">
                <a:ln>
                  <a:noFill/>
                </a:ln>
                <a:solidFill>
                  <a:srgbClr val="262D3D"/>
                </a:solidFill>
                <a:effectLst/>
                <a:latin typeface="Merriweather"/>
              </a:rPr>
              <a:t>Redux</a:t>
            </a:r>
            <a:r>
              <a:rPr kumimoji="0" lang="en-US" altLang="en-US" sz="2800" b="0" i="0" u="none" strike="noStrike" cap="none" normalizeH="0" baseline="0" dirty="0" smtClean="0">
                <a:ln>
                  <a:noFill/>
                </a:ln>
                <a:solidFill>
                  <a:srgbClr val="262D3D"/>
                </a:solidFill>
                <a:effectLst/>
                <a:latin typeface="Merriweather"/>
              </a:rPr>
              <a:t> </a:t>
            </a:r>
            <a:r>
              <a:rPr kumimoji="0" lang="en-US" altLang="en-US" sz="2800" b="0" i="0" u="none" strike="noStrike" cap="none" normalizeH="0" baseline="0" dirty="0" err="1" smtClean="0">
                <a:ln>
                  <a:noFill/>
                </a:ln>
                <a:solidFill>
                  <a:srgbClr val="262D3D"/>
                </a:solidFill>
                <a:effectLst/>
                <a:latin typeface="Merriweather"/>
              </a:rPr>
              <a:t>async</a:t>
            </a:r>
            <a:r>
              <a:rPr kumimoji="0" lang="en-US" altLang="en-US" sz="2800" b="0" i="0" u="none" strike="noStrike" cap="none" normalizeH="0" baseline="0" dirty="0" smtClean="0">
                <a:ln>
                  <a:noFill/>
                </a:ln>
                <a:solidFill>
                  <a:srgbClr val="262D3D"/>
                </a:solidFill>
                <a:effectLst/>
                <a:latin typeface="Merriweather"/>
              </a:rPr>
              <a:t> actions </a:t>
            </a:r>
            <a:r>
              <a:rPr kumimoji="0" lang="en-US" altLang="en-US" sz="2800" b="0" i="0" u="none" strike="noStrike" cap="none" normalizeH="0" dirty="0" smtClean="0">
                <a:ln>
                  <a:noFill/>
                </a:ln>
                <a:solidFill>
                  <a:srgbClr val="262D3D"/>
                </a:solidFill>
                <a:effectLst/>
                <a:latin typeface="Merriweather"/>
              </a:rPr>
              <a:t> are achieved with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dirty="0" smtClean="0">
                <a:ln>
                  <a:noFill/>
                </a:ln>
                <a:solidFill>
                  <a:srgbClr val="FF0000"/>
                </a:solidFill>
                <a:effectLst/>
                <a:latin typeface="Merriweather"/>
              </a:rPr>
              <a:t>	</a:t>
            </a:r>
            <a:r>
              <a:rPr kumimoji="0" lang="en-US" altLang="en-US" sz="2800" b="0" i="0" u="none" strike="noStrike" cap="none" normalizeH="0" dirty="0" err="1" smtClean="0">
                <a:ln>
                  <a:noFill/>
                </a:ln>
                <a:solidFill>
                  <a:srgbClr val="FF0000"/>
                </a:solidFill>
                <a:effectLst/>
                <a:latin typeface="Merriweather"/>
              </a:rPr>
              <a:t>redux-thunk</a:t>
            </a:r>
            <a:endParaRPr kumimoji="0" lang="en-US" altLang="en-US" sz="2800" b="0" i="0" u="none" strike="noStrike" cap="none" normalizeH="0" dirty="0" smtClean="0">
              <a:ln>
                <a:noFill/>
              </a:ln>
              <a:solidFill>
                <a:srgbClr val="FF0000"/>
              </a:solidFill>
              <a:effectLst/>
              <a:latin typeface="Merriweather"/>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800" dirty="0">
                <a:solidFill>
                  <a:srgbClr val="FF0000"/>
                </a:solidFill>
                <a:latin typeface="Merriweather"/>
              </a:rPr>
              <a:t>	</a:t>
            </a:r>
            <a:r>
              <a:rPr kumimoji="0" lang="en-US" altLang="en-US" sz="2800" b="0" i="0" u="none" strike="noStrike" cap="none" normalizeH="0" dirty="0" err="1" smtClean="0">
                <a:ln>
                  <a:noFill/>
                </a:ln>
                <a:solidFill>
                  <a:srgbClr val="FF0000"/>
                </a:solidFill>
                <a:effectLst/>
                <a:latin typeface="Merriweather"/>
              </a:rPr>
              <a:t>redux</a:t>
            </a:r>
            <a:r>
              <a:rPr kumimoji="0" lang="en-US" altLang="en-US" sz="2800" b="0" i="0" u="none" strike="noStrike" cap="none" normalizeH="0" dirty="0" smtClean="0">
                <a:ln>
                  <a:noFill/>
                </a:ln>
                <a:solidFill>
                  <a:srgbClr val="FF0000"/>
                </a:solidFill>
                <a:effectLst/>
                <a:latin typeface="Merriweather"/>
              </a:rPr>
              <a:t>-saga</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800" dirty="0">
                <a:solidFill>
                  <a:srgbClr val="FF0000"/>
                </a:solidFill>
                <a:latin typeface="Merriweather"/>
              </a:rPr>
              <a:t>	</a:t>
            </a:r>
            <a:r>
              <a:rPr kumimoji="0" lang="en-US" altLang="en-US" sz="2800" b="0" i="0" u="none" strike="noStrike" cap="none" normalizeH="0" dirty="0" err="1" smtClean="0">
                <a:ln>
                  <a:noFill/>
                </a:ln>
                <a:solidFill>
                  <a:srgbClr val="FF0000"/>
                </a:solidFill>
                <a:effectLst/>
                <a:latin typeface="Merriweather"/>
              </a:rPr>
              <a:t>redux</a:t>
            </a:r>
            <a:r>
              <a:rPr kumimoji="0" lang="en-US" altLang="en-US" sz="2800" b="0" i="0" u="none" strike="noStrike" cap="none" normalizeH="0" dirty="0" smtClean="0">
                <a:ln>
                  <a:noFill/>
                </a:ln>
                <a:solidFill>
                  <a:srgbClr val="FF0000"/>
                </a:solidFill>
                <a:effectLst/>
                <a:latin typeface="Merriweather"/>
              </a:rPr>
              <a:t>-promise</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800" dirty="0">
                <a:solidFill>
                  <a:srgbClr val="FF0000"/>
                </a:solidFill>
                <a:latin typeface="Merriweather"/>
              </a:rPr>
              <a:t>	</a:t>
            </a:r>
            <a:r>
              <a:rPr kumimoji="0" lang="en-US" altLang="en-US" sz="2800" b="0" i="0" u="none" strike="noStrike" cap="none" normalizeH="0" dirty="0" err="1" smtClean="0">
                <a:ln>
                  <a:noFill/>
                </a:ln>
                <a:solidFill>
                  <a:srgbClr val="FF0000"/>
                </a:solidFill>
                <a:effectLst/>
                <a:latin typeface="Merriweather"/>
              </a:rPr>
              <a:t>redux</a:t>
            </a:r>
            <a:r>
              <a:rPr kumimoji="0" lang="en-US" altLang="en-US" sz="2800" b="0" i="0" u="none" strike="noStrike" cap="none" normalizeH="0" dirty="0" smtClean="0">
                <a:ln>
                  <a:noFill/>
                </a:ln>
                <a:solidFill>
                  <a:srgbClr val="FF0000"/>
                </a:solidFill>
                <a:effectLst/>
                <a:latin typeface="Merriweather"/>
              </a:rPr>
              <a:t>-observable</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800" dirty="0">
                <a:solidFill>
                  <a:srgbClr val="FF0000"/>
                </a:solidFill>
                <a:latin typeface="Merriweather"/>
              </a:rPr>
              <a:t>	</a:t>
            </a:r>
            <a:r>
              <a:rPr kumimoji="0" lang="en-US" altLang="en-US" sz="2800" b="0" i="0" u="none" strike="noStrike" cap="none" normalizeH="0" dirty="0" smtClean="0">
                <a:ln>
                  <a:noFill/>
                </a:ln>
                <a:solidFill>
                  <a:srgbClr val="FF0000"/>
                </a:solidFill>
                <a:effectLst/>
                <a:latin typeface="Merriweather"/>
              </a:rPr>
              <a:t>custom middleware</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800" baseline="0" dirty="0">
              <a:solidFill>
                <a:srgbClr val="262D3D"/>
              </a:solidFill>
              <a:latin typeface="Merriweather"/>
            </a:endParaRPr>
          </a:p>
          <a:p>
            <a:pPr lvl="0"/>
            <a:r>
              <a:rPr lang="en-IN" sz="2800" dirty="0" err="1"/>
              <a:t>r</a:t>
            </a:r>
            <a:r>
              <a:rPr lang="en-IN" sz="2800" dirty="0" err="1" smtClean="0"/>
              <a:t>edux</a:t>
            </a:r>
            <a:r>
              <a:rPr lang="en-IN" sz="2800" dirty="0" smtClean="0"/>
              <a:t>-Observable </a:t>
            </a:r>
            <a:r>
              <a:rPr lang="en-IN" sz="2800" dirty="0"/>
              <a:t>is an </a:t>
            </a:r>
            <a:r>
              <a:rPr lang="en-IN" sz="2800" dirty="0" smtClean="0"/>
              <a:t>middleware </a:t>
            </a:r>
            <a:r>
              <a:rPr lang="en-IN" sz="2800" dirty="0"/>
              <a:t>for </a:t>
            </a:r>
            <a:r>
              <a:rPr lang="en-IN" sz="2800" dirty="0" err="1"/>
              <a:t>Redux</a:t>
            </a:r>
            <a:r>
              <a:rPr lang="en-IN" sz="2800" dirty="0"/>
              <a:t> using </a:t>
            </a:r>
            <a:r>
              <a:rPr lang="en-IN" sz="2800" dirty="0" err="1"/>
              <a:t>RxJS</a:t>
            </a:r>
            <a:r>
              <a:rPr lang="en-IN" sz="2800" dirty="0"/>
              <a:t>. </a:t>
            </a:r>
            <a:endParaRPr lang="en-IN" sz="2800" dirty="0" smtClean="0"/>
          </a:p>
          <a:p>
            <a:pPr lvl="0"/>
            <a:endParaRPr lang="en-IN" sz="2800" dirty="0"/>
          </a:p>
          <a:p>
            <a:pPr lvl="0"/>
            <a:r>
              <a:rPr lang="en-IN" sz="2800" dirty="0" smtClean="0"/>
              <a:t>Using</a:t>
            </a:r>
            <a:r>
              <a:rPr lang="en-IN" sz="2800" dirty="0"/>
              <a:t> </a:t>
            </a:r>
            <a:r>
              <a:rPr lang="en-IN" sz="2800" b="1" dirty="0" err="1"/>
              <a:t>R</a:t>
            </a:r>
            <a:r>
              <a:rPr lang="en-IN" sz="2800" b="1" dirty="0" err="1" smtClean="0"/>
              <a:t>edux</a:t>
            </a:r>
            <a:r>
              <a:rPr lang="en-IN" sz="2800" b="1" dirty="0" smtClean="0"/>
              <a:t>-Observable requires learning </a:t>
            </a:r>
            <a:r>
              <a:rPr lang="en-IN" sz="2800" b="1" dirty="0" err="1"/>
              <a:t>RxJS</a:t>
            </a:r>
            <a:endParaRPr kumimoji="0" lang="en-US" altLang="en-US" sz="40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377011162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Redux-thunk</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4" name="Rectangle 2"/>
          <p:cNvSpPr>
            <a:spLocks noChangeArrowheads="1"/>
          </p:cNvSpPr>
          <p:nvPr/>
        </p:nvSpPr>
        <p:spPr bwMode="auto">
          <a:xfrm>
            <a:off x="62346" y="555763"/>
            <a:ext cx="9157648" cy="630003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09465" rIns="0" bIns="-4443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chemeClr val="tx1"/>
                </a:solidFill>
                <a:effectLst/>
                <a:latin typeface="medium-content-serif-font"/>
              </a:rPr>
              <a:t>The de facto middleware for executing </a:t>
            </a:r>
            <a:r>
              <a:rPr kumimoji="0" lang="en-US" altLang="en-US" sz="2800" b="0" i="0" u="none" strike="noStrike" cap="none" normalizeH="0" baseline="0" dirty="0" err="1" smtClean="0">
                <a:ln>
                  <a:noFill/>
                </a:ln>
                <a:solidFill>
                  <a:schemeClr val="tx1"/>
                </a:solidFill>
                <a:effectLst/>
                <a:latin typeface="medium-content-serif-font"/>
              </a:rPr>
              <a:t>async</a:t>
            </a:r>
            <a:r>
              <a:rPr kumimoji="0" lang="en-US" altLang="en-US" sz="2800" b="0" i="0" u="none" strike="noStrike" cap="none" normalizeH="0" baseline="0" dirty="0" smtClean="0">
                <a:ln>
                  <a:noFill/>
                </a:ln>
                <a:solidFill>
                  <a:schemeClr val="tx1"/>
                </a:solidFill>
                <a:effectLst/>
                <a:latin typeface="medium-content-serif-font"/>
              </a:rPr>
              <a:t> logic is </a:t>
            </a:r>
            <a:r>
              <a:rPr kumimoji="0" lang="en-US" altLang="en-US" sz="2800" b="0" i="0" u="none" strike="noStrike" cap="none" normalizeH="0" baseline="0" dirty="0" err="1" smtClean="0">
                <a:ln>
                  <a:noFill/>
                </a:ln>
                <a:solidFill>
                  <a:schemeClr val="tx1"/>
                </a:solidFill>
                <a:effectLst/>
                <a:latin typeface="medium-content-serif-font"/>
                <a:hlinkClick r:id="rId3"/>
              </a:rPr>
              <a:t>redux-thunk</a:t>
            </a:r>
            <a:r>
              <a:rPr kumimoji="0" lang="en-US" altLang="en-US" sz="2800" b="0" i="0" u="none" strike="noStrike" cap="none" normalizeH="0" baseline="0" dirty="0" smtClean="0">
                <a:ln>
                  <a:noFill/>
                </a:ln>
                <a:solidFill>
                  <a:schemeClr val="tx1"/>
                </a:solidFill>
                <a:effectLst/>
                <a:latin typeface="medium-content-serif-font"/>
              </a:rPr>
              <a:t>, a middleware library created by Dan Abramov, who also created </a:t>
            </a:r>
            <a:r>
              <a:rPr kumimoji="0" lang="en-US" altLang="en-US" sz="2800" b="0" i="0" u="none" strike="noStrike" cap="none" normalizeH="0" baseline="0" dirty="0" err="1" smtClean="0">
                <a:ln>
                  <a:noFill/>
                </a:ln>
                <a:solidFill>
                  <a:schemeClr val="tx1"/>
                </a:solidFill>
                <a:effectLst/>
                <a:latin typeface="medium-content-serif-font"/>
              </a:rPr>
              <a:t>Redux</a:t>
            </a:r>
            <a:r>
              <a:rPr kumimoji="0" lang="en-US" altLang="en-US" sz="2800" b="0" i="0" u="none" strike="noStrike" cap="none" normalizeH="0" baseline="0" dirty="0" smtClean="0">
                <a:ln>
                  <a:noFill/>
                </a:ln>
                <a:solidFill>
                  <a:schemeClr val="tx1"/>
                </a:solidFill>
                <a:effectLst/>
                <a:latin typeface="medium-content-serif-font"/>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chemeClr val="tx1"/>
                </a:solidFill>
                <a:effectLst/>
                <a:latin typeface="medium-content-serif-font"/>
              </a:rPr>
              <a:t>With </a:t>
            </a:r>
            <a:r>
              <a:rPr kumimoji="0" lang="en-US" altLang="en-US" sz="2800" b="0" i="0" u="none" strike="noStrike" cap="none" normalizeH="0" baseline="0" dirty="0" err="1" smtClean="0">
                <a:ln>
                  <a:noFill/>
                </a:ln>
                <a:solidFill>
                  <a:schemeClr val="tx1"/>
                </a:solidFill>
                <a:effectLst/>
                <a:latin typeface="medium-content-serif-font"/>
                <a:hlinkClick r:id="rId3"/>
              </a:rPr>
              <a:t>redux-thunk</a:t>
            </a:r>
            <a:r>
              <a:rPr kumimoji="0" lang="en-US" altLang="en-US" sz="2800" b="0" i="0" u="none" strike="noStrike" cap="none" normalizeH="0" baseline="0" dirty="0" smtClean="0">
                <a:ln>
                  <a:noFill/>
                </a:ln>
                <a:solidFill>
                  <a:schemeClr val="tx1"/>
                </a:solidFill>
                <a:effectLst/>
                <a:latin typeface="medium-content-serif-font"/>
              </a:rPr>
              <a:t>, instead of only publishing plain objects as actions, dispatch functions.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800" dirty="0">
              <a:latin typeface="medium-content-serif-fon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chemeClr val="tx1"/>
                </a:solidFill>
                <a:effectLst/>
                <a:latin typeface="medium-content-serif-font"/>
              </a:rPr>
              <a:t>These functions are called </a:t>
            </a:r>
            <a:r>
              <a:rPr kumimoji="0" lang="en-US" altLang="en-US" sz="2800" b="0" i="0" u="none" strike="noStrike" cap="none" normalizeH="0" baseline="0" dirty="0" err="1" smtClean="0">
                <a:ln>
                  <a:noFill/>
                </a:ln>
                <a:solidFill>
                  <a:schemeClr val="tx1"/>
                </a:solidFill>
                <a:effectLst/>
                <a:latin typeface="medium-content-serif-font"/>
              </a:rPr>
              <a:t>thunks</a:t>
            </a:r>
            <a:r>
              <a:rPr kumimoji="0" lang="en-US" altLang="en-US" sz="2800" b="0" i="0" u="none" strike="noStrike" cap="none" normalizeH="0" baseline="0" dirty="0" smtClean="0">
                <a:ln>
                  <a:noFill/>
                </a:ln>
                <a:solidFill>
                  <a:schemeClr val="tx1"/>
                </a:solidFill>
                <a:effectLst/>
                <a:latin typeface="medium-content-serif-font"/>
              </a:rPr>
              <a:t>, and they will be called by the middleware, which will pass </a:t>
            </a:r>
            <a:r>
              <a:rPr kumimoji="0" lang="en-US" altLang="en-US" sz="2800" b="0" i="0" u="none" strike="noStrike" cap="none" normalizeH="0" baseline="0" dirty="0" smtClean="0">
                <a:ln>
                  <a:noFill/>
                </a:ln>
                <a:solidFill>
                  <a:schemeClr val="tx1"/>
                </a:solidFill>
                <a:effectLst/>
                <a:latin typeface="Menlo"/>
              </a:rPr>
              <a:t>dispatch</a:t>
            </a:r>
            <a:r>
              <a:rPr kumimoji="0" lang="en-US" altLang="en-US" sz="2800" b="0" i="0" u="none" strike="noStrike" cap="none" normalizeH="0" baseline="0" dirty="0" smtClean="0">
                <a:ln>
                  <a:noFill/>
                </a:ln>
                <a:solidFill>
                  <a:schemeClr val="tx1"/>
                </a:solidFill>
                <a:effectLst/>
                <a:latin typeface="medium-content-serif-font"/>
              </a:rPr>
              <a:t> on the 1st parameter and </a:t>
            </a:r>
            <a:r>
              <a:rPr kumimoji="0" lang="en-US" altLang="en-US" sz="2800" b="0" i="0" u="none" strike="noStrike" cap="none" normalizeH="0" baseline="0" dirty="0" err="1" smtClean="0">
                <a:ln>
                  <a:noFill/>
                </a:ln>
                <a:solidFill>
                  <a:schemeClr val="tx1"/>
                </a:solidFill>
                <a:effectLst/>
                <a:latin typeface="Menlo"/>
              </a:rPr>
              <a:t>getState</a:t>
            </a:r>
            <a:r>
              <a:rPr kumimoji="0" lang="en-US" altLang="en-US" sz="2800" b="0" i="0" u="none" strike="noStrike" cap="none" normalizeH="0" baseline="0" dirty="0" smtClean="0">
                <a:ln>
                  <a:noFill/>
                </a:ln>
                <a:solidFill>
                  <a:schemeClr val="tx1"/>
                </a:solidFill>
                <a:effectLst/>
                <a:latin typeface="medium-content-serif-font"/>
              </a:rPr>
              <a:t> on the 2nd parameter of the </a:t>
            </a:r>
            <a:r>
              <a:rPr kumimoji="0" lang="en-US" altLang="en-US" sz="2800" b="0" i="0" u="none" strike="noStrike" cap="none" normalizeH="0" baseline="0" dirty="0" err="1" smtClean="0">
                <a:ln>
                  <a:noFill/>
                </a:ln>
                <a:solidFill>
                  <a:schemeClr val="tx1"/>
                </a:solidFill>
                <a:effectLst/>
                <a:latin typeface="medium-content-serif-font"/>
              </a:rPr>
              <a:t>thunk</a:t>
            </a:r>
            <a:r>
              <a:rPr kumimoji="0" lang="en-US" altLang="en-US" sz="2800" b="0" i="0" u="none" strike="noStrike" cap="none" normalizeH="0" baseline="0" dirty="0" smtClean="0">
                <a:ln>
                  <a:noFill/>
                </a:ln>
                <a:solidFill>
                  <a:schemeClr val="tx1"/>
                </a:solidFill>
                <a:effectLst/>
                <a:latin typeface="medium-content-serif-font"/>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chemeClr val="tx1"/>
                </a:solidFill>
                <a:effectLst/>
                <a:latin typeface="medium-content-serif-font"/>
              </a:rPr>
              <a:t> We can execute </a:t>
            </a:r>
            <a:r>
              <a:rPr kumimoji="0" lang="en-US" altLang="en-US" sz="2800" b="0" i="0" u="none" strike="noStrike" cap="none" normalizeH="0" baseline="0" dirty="0" err="1" smtClean="0">
                <a:ln>
                  <a:noFill/>
                </a:ln>
                <a:solidFill>
                  <a:schemeClr val="tx1"/>
                </a:solidFill>
                <a:effectLst/>
                <a:latin typeface="medium-content-serif-font"/>
              </a:rPr>
              <a:t>async</a:t>
            </a:r>
            <a:r>
              <a:rPr kumimoji="0" lang="en-US" altLang="en-US" sz="2800" b="0" i="0" u="none" strike="noStrike" cap="none" normalizeH="0" baseline="0" dirty="0" smtClean="0">
                <a:ln>
                  <a:noFill/>
                </a:ln>
                <a:solidFill>
                  <a:schemeClr val="tx1"/>
                </a:solidFill>
                <a:effectLst/>
                <a:latin typeface="medium-content-serif-font"/>
              </a:rPr>
              <a:t> logic at later and use the dispatcher to dispatch downstream actions when you need to. </a:t>
            </a:r>
            <a:endParaRPr kumimoji="0" lang="en-US" altLang="en-US" sz="28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288602582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Redux-thunk</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pic>
        <p:nvPicPr>
          <p:cNvPr id="4099" name="Picture 3" descr="https://miro.medium.com/max/2048/1*rLkDRQ-mmJTqqskg0voTqw.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200" y="685800"/>
            <a:ext cx="8229599" cy="6172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375478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RxJS</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pic>
        <p:nvPicPr>
          <p:cNvPr id="3074" name="Picture 2" descr="RxJ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10200" y="706582"/>
            <a:ext cx="4217515" cy="98901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a:spLocks noChangeArrowheads="1"/>
          </p:cNvSpPr>
          <p:nvPr/>
        </p:nvSpPr>
        <p:spPr bwMode="auto">
          <a:xfrm>
            <a:off x="88901" y="1905000"/>
            <a:ext cx="9144000" cy="4739759"/>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rgbClr val="262D3D"/>
                </a:solidFill>
                <a:effectLst/>
                <a:latin typeface="Merriweather"/>
              </a:rPr>
              <a:t>Reactive programming is a declarative programming paradigm that deals with the  flow of data in “</a:t>
            </a:r>
            <a:r>
              <a:rPr kumimoji="0" lang="en-US" altLang="en-US" sz="2800" b="1" i="0" u="none" strike="noStrike" cap="none" normalizeH="0" baseline="0" dirty="0" smtClean="0">
                <a:ln>
                  <a:noFill/>
                </a:ln>
                <a:solidFill>
                  <a:srgbClr val="262D3D"/>
                </a:solidFill>
                <a:effectLst/>
                <a:latin typeface="Merriweather"/>
              </a:rPr>
              <a:t>streams</a:t>
            </a:r>
            <a:r>
              <a:rPr kumimoji="0" lang="en-US" altLang="en-US" sz="2800" b="0" i="0" u="none" strike="noStrike" cap="none" normalizeH="0" baseline="0" dirty="0" smtClean="0">
                <a:ln>
                  <a:noFill/>
                </a:ln>
                <a:solidFill>
                  <a:srgbClr val="262D3D"/>
                </a:solidFill>
                <a:effectLst/>
                <a:latin typeface="Merriweather"/>
              </a:rPr>
              <a:t>” and with its propagation and changes.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smtClean="0">
              <a:ln>
                <a:noFill/>
              </a:ln>
              <a:solidFill>
                <a:srgbClr val="262D3D"/>
              </a:solidFill>
              <a:effectLst/>
              <a:latin typeface="Merriweather"/>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err="1" smtClean="0">
                <a:ln>
                  <a:noFill/>
                </a:ln>
                <a:solidFill>
                  <a:srgbClr val="262D3D"/>
                </a:solidFill>
                <a:effectLst/>
                <a:latin typeface="Merriweather"/>
              </a:rPr>
              <a:t>RxJS</a:t>
            </a:r>
            <a:r>
              <a:rPr kumimoji="0" lang="en-US" altLang="en-US" sz="2800" b="0" i="0" u="none" strike="noStrike" cap="none" normalizeH="0" baseline="0" dirty="0" smtClean="0">
                <a:ln>
                  <a:noFill/>
                </a:ln>
                <a:solidFill>
                  <a:srgbClr val="262D3D"/>
                </a:solidFill>
                <a:effectLst/>
                <a:latin typeface="Merriweather"/>
              </a:rPr>
              <a:t>, a library for reactive programming in JavaScript, has a concept of </a:t>
            </a:r>
            <a:r>
              <a:rPr kumimoji="0" lang="en-US" altLang="en-US" sz="2800" b="1" i="1" u="none" strike="noStrike" cap="none" normalizeH="0" baseline="0" dirty="0" smtClean="0">
                <a:ln>
                  <a:noFill/>
                </a:ln>
                <a:solidFill>
                  <a:srgbClr val="262D3D"/>
                </a:solidFill>
                <a:effectLst/>
                <a:latin typeface="Merriweather"/>
              </a:rPr>
              <a:t>observables</a:t>
            </a:r>
            <a:r>
              <a:rPr kumimoji="0" lang="en-US" altLang="en-US" sz="2800" b="0" i="0" u="none" strike="noStrike" cap="none" normalizeH="0" baseline="0" dirty="0" smtClean="0">
                <a:ln>
                  <a:noFill/>
                </a:ln>
                <a:solidFill>
                  <a:srgbClr val="262D3D"/>
                </a:solidFill>
                <a:effectLst/>
                <a:latin typeface="Merriweather"/>
              </a:rPr>
              <a:t>, </a:t>
            </a:r>
            <a:r>
              <a:rPr kumimoji="0" lang="en-US" altLang="en-US" sz="2800" b="0" i="0" u="none" strike="noStrike" cap="none" normalizeH="0" dirty="0" smtClean="0">
                <a:ln>
                  <a:noFill/>
                </a:ln>
                <a:solidFill>
                  <a:srgbClr val="262D3D"/>
                </a:solidFill>
                <a:effectLst/>
                <a:latin typeface="Merriweather"/>
              </a:rPr>
              <a:t> </a:t>
            </a:r>
            <a:r>
              <a:rPr kumimoji="0" lang="en-US" altLang="en-US" sz="2800" b="0" i="0" u="none" strike="noStrike" cap="none" normalizeH="0" baseline="0" dirty="0" smtClean="0">
                <a:ln>
                  <a:noFill/>
                </a:ln>
                <a:solidFill>
                  <a:srgbClr val="262D3D"/>
                </a:solidFill>
                <a:effectLst/>
                <a:latin typeface="Merriweather"/>
              </a:rPr>
              <a:t>which are streams of data that an observer can </a:t>
            </a:r>
            <a:r>
              <a:rPr kumimoji="0" lang="en-US" altLang="en-US" sz="2800" b="1" i="1" u="none" strike="noStrike" cap="none" normalizeH="0" baseline="0" dirty="0" smtClean="0">
                <a:ln>
                  <a:noFill/>
                </a:ln>
                <a:solidFill>
                  <a:srgbClr val="262D3D"/>
                </a:solidFill>
                <a:effectLst/>
                <a:latin typeface="Merriweather"/>
              </a:rPr>
              <a:t>subscribe</a:t>
            </a:r>
            <a:r>
              <a:rPr kumimoji="0" lang="en-US" altLang="en-US" sz="2800" b="0" i="0" u="none" strike="noStrike" cap="none" normalizeH="0" baseline="0" dirty="0" smtClean="0">
                <a:ln>
                  <a:noFill/>
                </a:ln>
                <a:solidFill>
                  <a:srgbClr val="262D3D"/>
                </a:solidFill>
                <a:effectLst/>
                <a:latin typeface="Merriweather"/>
              </a:rPr>
              <a:t> to,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rgbClr val="262D3D"/>
                </a:solidFill>
                <a:effectLst/>
                <a:latin typeface="Merriweather"/>
              </a:rPr>
              <a:t>and this observer is delivered data over time.</a:t>
            </a:r>
            <a:endParaRPr kumimoji="0" lang="en-US" altLang="en-US" sz="2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smtClean="0">
              <a:ln>
                <a:noFill/>
              </a:ln>
              <a:solidFill>
                <a:srgbClr val="262D3D"/>
              </a:solidFill>
              <a:effectLst/>
              <a:latin typeface="Merriweather"/>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rgbClr val="262D3D"/>
                </a:solidFill>
                <a:effectLst/>
                <a:latin typeface="Merriweather"/>
              </a:rPr>
              <a:t>An observer of an observable is an object with three functions: </a:t>
            </a:r>
            <a:r>
              <a:rPr kumimoji="0" lang="en-US" altLang="en-US" sz="2800" b="0" i="0" u="none" strike="noStrike" cap="none" normalizeH="0" baseline="0" dirty="0" smtClean="0">
                <a:ln>
                  <a:noFill/>
                </a:ln>
                <a:solidFill>
                  <a:srgbClr val="455065"/>
                </a:solidFill>
                <a:effectLst/>
                <a:latin typeface="IBM Plex Mono"/>
              </a:rPr>
              <a:t>next</a:t>
            </a:r>
            <a:r>
              <a:rPr kumimoji="0" lang="en-US" altLang="en-US" sz="2800" b="0" i="0" u="none" strike="noStrike" cap="none" normalizeH="0" baseline="0" dirty="0" smtClean="0">
                <a:ln>
                  <a:noFill/>
                </a:ln>
                <a:solidFill>
                  <a:srgbClr val="262D3D"/>
                </a:solidFill>
                <a:effectLst/>
                <a:latin typeface="Merriweather"/>
              </a:rPr>
              <a:t>, </a:t>
            </a:r>
            <a:r>
              <a:rPr kumimoji="0" lang="en-US" altLang="en-US" sz="2800" b="0" i="0" u="none" strike="noStrike" cap="none" normalizeH="0" baseline="0" dirty="0" smtClean="0">
                <a:ln>
                  <a:noFill/>
                </a:ln>
                <a:solidFill>
                  <a:srgbClr val="455065"/>
                </a:solidFill>
                <a:effectLst/>
                <a:latin typeface="IBM Plex Mono"/>
              </a:rPr>
              <a:t>error</a:t>
            </a:r>
            <a:r>
              <a:rPr kumimoji="0" lang="en-US" altLang="en-US" sz="2800" b="0" i="0" u="none" strike="noStrike" cap="none" normalizeH="0" baseline="0" dirty="0" smtClean="0">
                <a:ln>
                  <a:noFill/>
                </a:ln>
                <a:solidFill>
                  <a:srgbClr val="262D3D"/>
                </a:solidFill>
                <a:effectLst/>
                <a:latin typeface="Merriweather"/>
              </a:rPr>
              <a:t>, and </a:t>
            </a:r>
            <a:r>
              <a:rPr kumimoji="0" lang="en-US" altLang="en-US" sz="2800" b="0" i="0" u="none" strike="noStrike" cap="none" normalizeH="0" baseline="0" dirty="0" smtClean="0">
                <a:ln>
                  <a:noFill/>
                </a:ln>
                <a:solidFill>
                  <a:srgbClr val="455065"/>
                </a:solidFill>
                <a:effectLst/>
                <a:latin typeface="IBM Plex Mono"/>
              </a:rPr>
              <a:t>complete</a:t>
            </a:r>
            <a:r>
              <a:rPr kumimoji="0" lang="en-US" altLang="en-US" sz="2800" b="0" i="0" u="none" strike="noStrike" cap="none" normalizeH="0" baseline="0" dirty="0" smtClean="0">
                <a:ln>
                  <a:noFill/>
                </a:ln>
                <a:solidFill>
                  <a:srgbClr val="262D3D"/>
                </a:solidFill>
                <a:effectLst/>
                <a:latin typeface="Merriweather"/>
              </a:rPr>
              <a:t>.</a:t>
            </a:r>
            <a:endParaRPr kumimoji="0" lang="en-US" altLang="en-US" sz="28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315444151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-observable middleware</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4" name="Rectangle 2"/>
          <p:cNvSpPr>
            <a:spLocks noChangeArrowheads="1"/>
          </p:cNvSpPr>
          <p:nvPr/>
        </p:nvSpPr>
        <p:spPr bwMode="auto">
          <a:xfrm>
            <a:off x="-13648" y="1581836"/>
            <a:ext cx="9157648" cy="337616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09465" rIns="0" bIns="-4443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IN" sz="2800" dirty="0" err="1" smtClean="0"/>
              <a:t>Redux</a:t>
            </a:r>
            <a:r>
              <a:rPr lang="en-IN" sz="2800" dirty="0" smtClean="0"/>
              <a:t>-Observable</a:t>
            </a:r>
            <a:r>
              <a:rPr lang="en-IN" sz="2800" dirty="0"/>
              <a:t> is a </a:t>
            </a:r>
            <a:r>
              <a:rPr lang="en-IN" sz="2800" dirty="0" err="1"/>
              <a:t>Redux</a:t>
            </a:r>
            <a:r>
              <a:rPr lang="en-IN" sz="2800" dirty="0"/>
              <a:t> middleware that allows </a:t>
            </a:r>
            <a:r>
              <a:rPr lang="en-IN" sz="2800" dirty="0" smtClean="0"/>
              <a:t> </a:t>
            </a:r>
            <a:r>
              <a:rPr lang="en-IN" sz="2800" dirty="0"/>
              <a:t>to filter and map actions using </a:t>
            </a:r>
            <a:r>
              <a:rPr lang="en-IN" sz="2800" dirty="0" err="1"/>
              <a:t>RxJS</a:t>
            </a:r>
            <a:r>
              <a:rPr lang="en-IN" sz="2800" dirty="0"/>
              <a:t> </a:t>
            </a:r>
            <a:r>
              <a:rPr lang="en-IN" sz="2800" dirty="0" smtClean="0"/>
              <a:t>operators.</a:t>
            </a:r>
          </a:p>
          <a:p>
            <a:pPr lvl="0"/>
            <a:r>
              <a:rPr lang="en-IN" sz="2800" dirty="0"/>
              <a:t> </a:t>
            </a:r>
            <a:endParaRPr lang="en-IN" sz="2800" dirty="0" smtClean="0"/>
          </a:p>
          <a:p>
            <a:pPr lvl="0"/>
            <a:r>
              <a:rPr lang="en-IN" sz="2800" dirty="0" smtClean="0"/>
              <a:t>All </a:t>
            </a:r>
            <a:r>
              <a:rPr lang="en-IN" sz="2800" dirty="0"/>
              <a:t>actions dispatched by </a:t>
            </a:r>
            <a:r>
              <a:rPr lang="en-IN" sz="2800" dirty="0" smtClean="0"/>
              <a:t> </a:t>
            </a:r>
            <a:r>
              <a:rPr lang="en-IN" sz="2800" dirty="0"/>
              <a:t>application should be available in an Observable stream and that down-stream actions caused by </a:t>
            </a:r>
            <a:r>
              <a:rPr lang="en-IN" sz="2800" dirty="0" err="1"/>
              <a:t>async</a:t>
            </a:r>
            <a:r>
              <a:rPr lang="en-IN" sz="2800" dirty="0"/>
              <a:t> logic should be available on an Observable stream.</a:t>
            </a:r>
            <a:endParaRPr kumimoji="0" lang="en-US" altLang="en-US" sz="28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124357952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-observable </a:t>
            </a:r>
            <a:endParaRPr lang="en-US" sz="4000" dirty="0">
              <a:solidFill>
                <a:srgbClr val="FFFF00"/>
              </a:solidFill>
            </a:endParaRPr>
          </a:p>
        </p:txBody>
      </p:sp>
      <p:pic>
        <p:nvPicPr>
          <p:cNvPr id="11266" name="Picture 2" descr="Redux-Observab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2286000"/>
            <a:ext cx="9163050" cy="3810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19050" y="708025"/>
            <a:ext cx="8686800" cy="1323439"/>
          </a:xfrm>
          <a:prstGeom prst="rect">
            <a:avLst/>
          </a:prstGeom>
        </p:spPr>
        <p:txBody>
          <a:bodyPr wrap="square">
            <a:spAutoFit/>
          </a:bodyPr>
          <a:lstStyle/>
          <a:p>
            <a:r>
              <a:rPr lang="en-IN" sz="3200" dirty="0">
                <a:solidFill>
                  <a:srgbClr val="262D3D"/>
                </a:solidFill>
                <a:latin typeface="Merriweather"/>
              </a:rPr>
              <a:t> </a:t>
            </a:r>
            <a:r>
              <a:rPr lang="en-IN" sz="2400" dirty="0" err="1">
                <a:solidFill>
                  <a:srgbClr val="262D3D"/>
                </a:solidFill>
                <a:latin typeface="Merriweather"/>
              </a:rPr>
              <a:t>Redux</a:t>
            </a:r>
            <a:r>
              <a:rPr lang="en-IN" sz="2400" dirty="0">
                <a:solidFill>
                  <a:srgbClr val="262D3D"/>
                </a:solidFill>
                <a:latin typeface="Merriweather"/>
              </a:rPr>
              <a:t>-observable </a:t>
            </a:r>
            <a:r>
              <a:rPr lang="en-IN" sz="2400" dirty="0" smtClean="0">
                <a:solidFill>
                  <a:srgbClr val="262D3D"/>
                </a:solidFill>
                <a:latin typeface="Merriweather"/>
              </a:rPr>
              <a:t> </a:t>
            </a:r>
            <a:r>
              <a:rPr lang="en-IN" sz="2400" dirty="0">
                <a:solidFill>
                  <a:srgbClr val="262D3D"/>
                </a:solidFill>
                <a:latin typeface="Merriweather"/>
              </a:rPr>
              <a:t>middleware </a:t>
            </a:r>
            <a:r>
              <a:rPr lang="en-IN" sz="2400" dirty="0" smtClean="0">
                <a:solidFill>
                  <a:srgbClr val="262D3D"/>
                </a:solidFill>
                <a:latin typeface="Merriweather"/>
              </a:rPr>
              <a:t> </a:t>
            </a:r>
            <a:r>
              <a:rPr lang="en-IN" sz="2400" dirty="0">
                <a:solidFill>
                  <a:srgbClr val="262D3D"/>
                </a:solidFill>
                <a:latin typeface="Merriweather"/>
              </a:rPr>
              <a:t>uses observable streams to perform asynchronous work and then dispatch another action in </a:t>
            </a:r>
            <a:r>
              <a:rPr lang="en-IN" sz="2400" dirty="0" err="1">
                <a:solidFill>
                  <a:srgbClr val="262D3D"/>
                </a:solidFill>
                <a:latin typeface="Merriweather"/>
              </a:rPr>
              <a:t>Redux</a:t>
            </a:r>
            <a:r>
              <a:rPr lang="en-IN" sz="2400" dirty="0">
                <a:solidFill>
                  <a:srgbClr val="262D3D"/>
                </a:solidFill>
                <a:latin typeface="Merriweather"/>
              </a:rPr>
              <a:t> with the result of that asynchronous work.</a:t>
            </a:r>
            <a:endParaRPr lang="en-IN" sz="2400" dirty="0"/>
          </a:p>
        </p:txBody>
      </p:sp>
    </p:spTree>
    <p:extLst>
      <p:ext uri="{BB962C8B-B14F-4D97-AF65-F5344CB8AC3E}">
        <p14:creationId xmlns:p14="http://schemas.microsoft.com/office/powerpoint/2010/main" val="210607017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-observable middleware</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4" name="Rectangle 2"/>
          <p:cNvSpPr>
            <a:spLocks noChangeArrowheads="1"/>
          </p:cNvSpPr>
          <p:nvPr/>
        </p:nvSpPr>
        <p:spPr bwMode="auto">
          <a:xfrm>
            <a:off x="0" y="592598"/>
            <a:ext cx="9157648" cy="630003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09465" rIns="0" bIns="-4443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IN" sz="2800" dirty="0" err="1" smtClean="0"/>
              <a:t>Redux</a:t>
            </a:r>
            <a:r>
              <a:rPr lang="en-IN" sz="2800" dirty="0" smtClean="0"/>
              <a:t>-observable provide </a:t>
            </a:r>
            <a:r>
              <a:rPr lang="en-IN" sz="2800" dirty="0"/>
              <a:t>a function with an Observable </a:t>
            </a:r>
            <a:r>
              <a:rPr lang="en-IN" sz="2800" dirty="0" smtClean="0"/>
              <a:t>input </a:t>
            </a:r>
            <a:r>
              <a:rPr lang="en-IN" sz="2800" dirty="0"/>
              <a:t>and an Observable </a:t>
            </a:r>
            <a:r>
              <a:rPr lang="en-IN" sz="2800" dirty="0" smtClean="0"/>
              <a:t>output </a:t>
            </a:r>
            <a:r>
              <a:rPr lang="en-IN" sz="2800" dirty="0"/>
              <a:t>c</a:t>
            </a:r>
            <a:r>
              <a:rPr lang="en-IN" sz="2800" dirty="0" smtClean="0"/>
              <a:t>alled epic</a:t>
            </a:r>
            <a:r>
              <a:rPr lang="en-IN" sz="2800" dirty="0"/>
              <a:t>. </a:t>
            </a:r>
            <a:endParaRPr lang="en-IN" sz="2800" dirty="0" smtClean="0"/>
          </a:p>
          <a:p>
            <a:pPr lvl="0"/>
            <a:endParaRPr lang="en-IN" sz="2800" dirty="0" smtClean="0"/>
          </a:p>
          <a:p>
            <a:pPr lvl="0"/>
            <a:r>
              <a:rPr lang="en-IN" sz="2800" dirty="0"/>
              <a:t> </a:t>
            </a:r>
            <a:r>
              <a:rPr lang="en-IN" sz="2800" dirty="0">
                <a:hlinkClick r:id="rId3"/>
              </a:rPr>
              <a:t>"</a:t>
            </a:r>
            <a:r>
              <a:rPr lang="en-IN" sz="2800" dirty="0" smtClean="0">
                <a:hlinkClick r:id="rId3"/>
              </a:rPr>
              <a:t>epic"</a:t>
            </a:r>
            <a:r>
              <a:rPr lang="en-IN" sz="2800" dirty="0"/>
              <a:t> is a function that takes a stream of actions and returns a modified stream of actions. </a:t>
            </a:r>
            <a:endParaRPr lang="en-IN" sz="2800" dirty="0" smtClean="0"/>
          </a:p>
          <a:p>
            <a:pPr lvl="0"/>
            <a:endParaRPr lang="en-IN" sz="2800" dirty="0"/>
          </a:p>
          <a:p>
            <a:pPr lvl="0"/>
            <a:r>
              <a:rPr lang="en-IN" sz="2800" dirty="0" smtClean="0"/>
              <a:t>Epic (“saga” in </a:t>
            </a:r>
            <a:r>
              <a:rPr lang="en-IN" sz="2800" dirty="0" err="1" smtClean="0"/>
              <a:t>redux</a:t>
            </a:r>
            <a:r>
              <a:rPr lang="en-IN" sz="2800" dirty="0" smtClean="0"/>
              <a:t>-saga) is </a:t>
            </a:r>
            <a:r>
              <a:rPr lang="en-IN" sz="2800" dirty="0"/>
              <a:t>a description of what additional actions </a:t>
            </a:r>
            <a:r>
              <a:rPr lang="en-IN" sz="2800" dirty="0" err="1"/>
              <a:t>redux</a:t>
            </a:r>
            <a:r>
              <a:rPr lang="en-IN" sz="2800" dirty="0"/>
              <a:t>-observable should dispatch.</a:t>
            </a:r>
            <a:endParaRPr lang="en-IN" sz="2800" dirty="0" smtClean="0"/>
          </a:p>
          <a:p>
            <a:pPr lvl="0"/>
            <a:endParaRPr lang="en-IN" sz="2800" dirty="0" smtClean="0"/>
          </a:p>
          <a:p>
            <a:pPr lvl="0"/>
            <a:r>
              <a:rPr lang="en-IN" sz="2800" dirty="0" smtClean="0"/>
              <a:t>The </a:t>
            </a:r>
            <a:r>
              <a:rPr lang="en-IN" sz="2800" dirty="0"/>
              <a:t>Observable input represents all actions dispatched in the application and the Observable output represents all down-stream actions triggered by </a:t>
            </a:r>
            <a:r>
              <a:rPr lang="en-IN" sz="2800" dirty="0" err="1" smtClean="0"/>
              <a:t>async</a:t>
            </a:r>
            <a:r>
              <a:rPr lang="en-IN" sz="2800" dirty="0" smtClean="0"/>
              <a:t> </a:t>
            </a:r>
            <a:r>
              <a:rPr lang="en-IN" sz="2800" dirty="0" err="1" smtClean="0"/>
              <a:t>logic.i.e</a:t>
            </a:r>
            <a:r>
              <a:rPr lang="en-IN" sz="2800" dirty="0" smtClean="0"/>
              <a:t>. call</a:t>
            </a:r>
            <a:r>
              <a:rPr lang="en-IN" sz="2800" dirty="0"/>
              <a:t> </a:t>
            </a:r>
            <a:r>
              <a:rPr lang="en-IN" sz="2800" b="1" dirty="0"/>
              <a:t>actions in, actions out</a:t>
            </a:r>
            <a:r>
              <a:rPr lang="en-IN" sz="2800" dirty="0" smtClean="0"/>
              <a:t>.</a:t>
            </a:r>
            <a:endParaRPr kumimoji="0" lang="en-IN" altLang="en-US" sz="2800" b="0" i="0" u="none" strike="noStrike" cap="none" normalizeH="0" baseline="0" dirty="0">
              <a:ln>
                <a:noFill/>
              </a:ln>
              <a:solidFill>
                <a:schemeClr val="tx1"/>
              </a:solidFill>
              <a:effectLst/>
            </a:endParaRPr>
          </a:p>
          <a:p>
            <a:pPr lvl="0"/>
            <a:endParaRPr kumimoji="0" lang="en-US" altLang="en-US" sz="28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421677957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-observable middleware</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pic>
        <p:nvPicPr>
          <p:cNvPr id="5123" name="Picture 3" descr="https://miro.medium.com/max/2048/1*u6CcJ_owqR90tWLK7sN-NQ.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8600" y="709863"/>
            <a:ext cx="8458200" cy="5843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230955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-Observable</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5" name="Rectangle 1"/>
          <p:cNvSpPr>
            <a:spLocks noChangeArrowheads="1"/>
          </p:cNvSpPr>
          <p:nvPr/>
        </p:nvSpPr>
        <p:spPr bwMode="auto">
          <a:xfrm>
            <a:off x="96984" y="606624"/>
            <a:ext cx="8745450" cy="556137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09465" rIns="0" bIns="-4443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chemeClr val="tx1"/>
                </a:solidFill>
                <a:effectLst/>
                <a:latin typeface="medium-content-sans-serif-font"/>
              </a:rPr>
              <a:t>What is </a:t>
            </a:r>
            <a:r>
              <a:rPr kumimoji="0" lang="en-US" altLang="en-US" sz="2500" b="1" i="0" u="none" strike="noStrike" cap="none" normalizeH="0" baseline="0" dirty="0" err="1" smtClean="0">
                <a:ln>
                  <a:noFill/>
                </a:ln>
                <a:solidFill>
                  <a:schemeClr val="tx1"/>
                </a:solidFill>
                <a:effectLst/>
                <a:latin typeface="medium-content-sans-serif-font"/>
              </a:rPr>
              <a:t>Redux</a:t>
            </a:r>
            <a:r>
              <a:rPr kumimoji="0" lang="en-US" altLang="en-US" sz="2500" b="1" i="0" u="none" strike="noStrike" cap="none" normalizeH="0" baseline="0" dirty="0" smtClean="0">
                <a:ln>
                  <a:noFill/>
                </a:ln>
                <a:solidFill>
                  <a:schemeClr val="tx1"/>
                </a:solidFill>
                <a:effectLst/>
                <a:latin typeface="medium-content-sans-serif-font"/>
              </a:rPr>
              <a:t>-Observable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500" b="1" i="0" u="none" strike="noStrike" cap="none" normalizeH="0" baseline="0" dirty="0" smtClean="0">
              <a:ln>
                <a:noFill/>
              </a:ln>
              <a:solidFill>
                <a:schemeClr val="tx1"/>
              </a:solidFill>
              <a:effectLst/>
              <a:latin typeface="medium-content-sans-serif-fon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err="1" smtClean="0">
                <a:ln>
                  <a:noFill/>
                </a:ln>
                <a:solidFill>
                  <a:schemeClr val="tx1"/>
                </a:solidFill>
                <a:effectLst/>
                <a:latin typeface="medium-content-serif-font"/>
              </a:rPr>
              <a:t>Redux</a:t>
            </a:r>
            <a:r>
              <a:rPr kumimoji="0" lang="en-US" altLang="en-US" sz="2500" b="0" i="0" u="none" strike="noStrike" cap="none" normalizeH="0" baseline="0" dirty="0" smtClean="0">
                <a:ln>
                  <a:noFill/>
                </a:ln>
                <a:solidFill>
                  <a:schemeClr val="tx1"/>
                </a:solidFill>
                <a:effectLst/>
                <a:latin typeface="medium-content-serif-font"/>
              </a:rPr>
              <a:t>-Observable abstracts out connecting to the </a:t>
            </a:r>
            <a:r>
              <a:rPr kumimoji="0" lang="en-US" altLang="en-US" sz="2500" b="0" i="0" u="none" strike="noStrike" cap="none" normalizeH="0" baseline="0" dirty="0" err="1" smtClean="0">
                <a:ln>
                  <a:noFill/>
                </a:ln>
                <a:solidFill>
                  <a:schemeClr val="tx1"/>
                </a:solidFill>
                <a:effectLst/>
                <a:latin typeface="medium-content-serif-font"/>
              </a:rPr>
              <a:t>Redux</a:t>
            </a:r>
            <a:r>
              <a:rPr kumimoji="0" lang="en-US" altLang="en-US" sz="2500" b="0" i="0" u="none" strike="noStrike" cap="none" normalizeH="0" baseline="0" dirty="0" smtClean="0">
                <a:ln>
                  <a:noFill/>
                </a:ln>
                <a:solidFill>
                  <a:schemeClr val="tx1"/>
                </a:solidFill>
                <a:effectLst/>
                <a:latin typeface="medium-content-serif-font"/>
              </a:rPr>
              <a:t> store and handles subscriptions for us so without worrying about listening for actions or dispatching</a:t>
            </a:r>
            <a:r>
              <a:rPr kumimoji="0" lang="en-US" altLang="en-US" sz="2500" b="0" i="0" u="none" strike="noStrike" cap="none" normalizeH="0" dirty="0" smtClean="0">
                <a:ln>
                  <a:noFill/>
                </a:ln>
                <a:solidFill>
                  <a:schemeClr val="tx1"/>
                </a:solidFill>
                <a:effectLst/>
                <a:latin typeface="medium-content-serif-font"/>
              </a:rPr>
              <a:t> .</a:t>
            </a:r>
            <a:endParaRPr kumimoji="0" lang="en-US" altLang="en-US" sz="2500" b="0" i="0" u="none" strike="noStrike" cap="none" normalizeH="0" baseline="0" dirty="0" smtClean="0">
              <a:ln>
                <a:noFill/>
              </a:ln>
              <a:solidFill>
                <a:schemeClr val="tx1"/>
              </a:solidFill>
              <a:effectLst/>
              <a:latin typeface="medium-content-serif-fon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5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smtClean="0">
                <a:latin typeface="medium-content-serif-font"/>
              </a:rPr>
              <a:t>It </a:t>
            </a:r>
            <a:r>
              <a:rPr kumimoji="0" lang="en-US" altLang="en-US" sz="2500" b="0" i="0" u="none" strike="noStrike" cap="none" normalizeH="0" baseline="0" dirty="0" smtClean="0">
                <a:ln>
                  <a:noFill/>
                </a:ln>
                <a:solidFill>
                  <a:schemeClr val="tx1"/>
                </a:solidFill>
                <a:effectLst/>
                <a:latin typeface="medium-content-serif-font"/>
              </a:rPr>
              <a:t>calls </a:t>
            </a:r>
            <a:r>
              <a:rPr kumimoji="0" lang="en-US" altLang="en-US" sz="2500" b="0" i="0" u="none" strike="noStrike" cap="none" normalizeH="0" baseline="0" dirty="0" err="1" smtClean="0">
                <a:ln>
                  <a:noFill/>
                </a:ln>
                <a:solidFill>
                  <a:schemeClr val="tx1"/>
                </a:solidFill>
                <a:effectLst/>
                <a:latin typeface="medium-content-serif-font"/>
              </a:rPr>
              <a:t>Redux’s</a:t>
            </a:r>
            <a:r>
              <a:rPr kumimoji="0" lang="en-US" altLang="en-US" sz="2500" b="0" i="0" u="none" strike="noStrike" cap="none" normalizeH="0" baseline="0" dirty="0" smtClean="0">
                <a:ln>
                  <a:noFill/>
                </a:ln>
                <a:solidFill>
                  <a:schemeClr val="tx1"/>
                </a:solidFill>
                <a:effectLst/>
                <a:latin typeface="medium-content-serif-font"/>
              </a:rPr>
              <a:t> </a:t>
            </a:r>
            <a:r>
              <a:rPr kumimoji="0" lang="en-US" altLang="en-US" sz="2500" b="0" i="0" u="none" strike="noStrike" cap="none" normalizeH="0" baseline="0" dirty="0" smtClean="0">
                <a:ln>
                  <a:noFill/>
                </a:ln>
                <a:solidFill>
                  <a:schemeClr val="tx1"/>
                </a:solidFill>
                <a:effectLst/>
                <a:latin typeface="Menlo"/>
              </a:rPr>
              <a:t>dispatch</a:t>
            </a:r>
            <a:r>
              <a:rPr kumimoji="0" lang="en-US" altLang="en-US" sz="2500" b="0" i="0" u="none" strike="noStrike" cap="none" normalizeH="0" baseline="0" dirty="0" smtClean="0">
                <a:ln>
                  <a:noFill/>
                </a:ln>
                <a:solidFill>
                  <a:schemeClr val="tx1"/>
                </a:solidFill>
                <a:effectLst/>
                <a:latin typeface="medium-content-serif-font"/>
              </a:rPr>
              <a:t> function when it subscribes to all our epics (observable pipelines) at the same time.</a:t>
            </a:r>
          </a:p>
          <a:p>
            <a:pPr marL="0" marR="0" lvl="0" indent="0" algn="ctr" defTabSz="914400" rtl="0" eaLnBrk="0" fontAlgn="base" latinLnBrk="0" hangingPunct="0">
              <a:lnSpc>
                <a:spcPct val="100000"/>
              </a:lnSpc>
              <a:spcBef>
                <a:spcPct val="0"/>
              </a:spcBef>
              <a:spcAft>
                <a:spcPct val="0"/>
              </a:spcAft>
              <a:buClrTx/>
              <a:buSzTx/>
              <a:buFontTx/>
              <a:buNone/>
              <a:tabLst/>
            </a:pPr>
            <a:endParaRPr lang="en-US" altLang="en-US" sz="4000" dirty="0">
              <a:solidFill>
                <a:srgbClr val="FF0000"/>
              </a:solidFill>
              <a:latin typeface="medium-content-serif-font"/>
            </a:endParaRPr>
          </a:p>
          <a:p>
            <a:pPr lvl="0" algn="ctr"/>
            <a:r>
              <a:rPr lang="en-IN" sz="3200" dirty="0" err="1">
                <a:solidFill>
                  <a:srgbClr val="FF0000"/>
                </a:solidFill>
              </a:rPr>
              <a:t>allYourObservablesTogether</a:t>
            </a:r>
            <a:r>
              <a:rPr lang="en-IN" sz="4400" dirty="0">
                <a:solidFill>
                  <a:srgbClr val="FF0000"/>
                </a:solidFill>
              </a:rPr>
              <a:t/>
            </a:r>
            <a:br>
              <a:rPr lang="en-IN" sz="4400" dirty="0">
                <a:solidFill>
                  <a:srgbClr val="FF0000"/>
                </a:solidFill>
              </a:rPr>
            </a:br>
            <a:r>
              <a:rPr lang="en-IN" sz="3200" dirty="0">
                <a:solidFill>
                  <a:srgbClr val="FF0000"/>
                </a:solidFill>
              </a:rPr>
              <a:t>.subscribe(</a:t>
            </a:r>
            <a:r>
              <a:rPr lang="en-IN" sz="3200" dirty="0" err="1">
                <a:solidFill>
                  <a:srgbClr val="FF0000"/>
                </a:solidFill>
              </a:rPr>
              <a:t>store.dispatch</a:t>
            </a:r>
            <a:r>
              <a:rPr lang="en-IN" sz="3200" dirty="0" smtClean="0">
                <a:solidFill>
                  <a:srgbClr val="FF0000"/>
                </a:solidFill>
              </a:rPr>
              <a:t>)</a:t>
            </a:r>
          </a:p>
          <a:p>
            <a:pPr lvl="0" algn="ctr"/>
            <a:endParaRPr kumimoji="0" lang="en-US" altLang="en-US" sz="4000" b="0" i="0" u="none" strike="noStrike" cap="none" normalizeH="0" baseline="0" dirty="0" smtClean="0">
              <a:ln>
                <a:noFill/>
              </a:ln>
              <a:solidFill>
                <a:srgbClr val="FF0000"/>
              </a:solidFill>
              <a:effectLst/>
            </a:endParaRPr>
          </a:p>
        </p:txBody>
      </p:sp>
      <p:sp>
        <p:nvSpPr>
          <p:cNvPr id="7" name="Rectangle 1"/>
          <p:cNvSpPr>
            <a:spLocks noChangeArrowheads="1"/>
          </p:cNvSpPr>
          <p:nvPr/>
        </p:nvSpPr>
        <p:spPr bwMode="auto">
          <a:xfrm>
            <a:off x="100218" y="5850648"/>
            <a:ext cx="8839200" cy="793052"/>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79331" rIns="0" bIns="179331"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err="1" smtClean="0">
                <a:ln>
                  <a:noFill/>
                </a:ln>
                <a:solidFill>
                  <a:srgbClr val="333333"/>
                </a:solidFill>
                <a:effectLst/>
                <a:latin typeface="Menlo"/>
              </a:rPr>
              <a:t>npm</a:t>
            </a:r>
            <a:r>
              <a:rPr kumimoji="0" lang="en-US" altLang="en-US" sz="2800" b="0" i="0" u="none" strike="noStrike" cap="none" normalizeH="0" baseline="0" dirty="0" smtClean="0">
                <a:ln>
                  <a:noFill/>
                </a:ln>
                <a:solidFill>
                  <a:srgbClr val="333333"/>
                </a:solidFill>
                <a:effectLst/>
                <a:latin typeface="Menlo"/>
              </a:rPr>
              <a:t> install redux@</a:t>
            </a:r>
            <a:r>
              <a:rPr kumimoji="0" lang="en-US" altLang="en-US" sz="2800" b="0" i="0" u="none" strike="noStrike" cap="none" normalizeH="0" baseline="0" dirty="0" smtClean="0">
                <a:ln>
                  <a:noFill/>
                </a:ln>
                <a:solidFill>
                  <a:srgbClr val="008080"/>
                </a:solidFill>
                <a:effectLst/>
                <a:latin typeface="Menlo"/>
              </a:rPr>
              <a:t>4.</a:t>
            </a:r>
            <a:r>
              <a:rPr kumimoji="0" lang="en-US" altLang="en-US" sz="2800" b="0" i="0" u="none" strike="noStrike" cap="none" normalizeH="0" baseline="0" dirty="0" smtClean="0">
                <a:ln>
                  <a:noFill/>
                </a:ln>
                <a:solidFill>
                  <a:srgbClr val="333333"/>
                </a:solidFill>
                <a:effectLst/>
                <a:latin typeface="Menlo"/>
              </a:rPr>
              <a:t>x redux-observable@</a:t>
            </a:r>
            <a:r>
              <a:rPr kumimoji="0" lang="en-US" altLang="en-US" sz="2800" b="0" i="0" u="none" strike="noStrike" cap="none" normalizeH="0" baseline="0" dirty="0" smtClean="0">
                <a:ln>
                  <a:noFill/>
                </a:ln>
                <a:solidFill>
                  <a:srgbClr val="008080"/>
                </a:solidFill>
                <a:effectLst/>
                <a:latin typeface="Menlo"/>
              </a:rPr>
              <a:t>1.</a:t>
            </a:r>
            <a:r>
              <a:rPr kumimoji="0" lang="en-US" altLang="en-US" sz="2800" b="0" i="0" u="none" strike="noStrike" cap="none" normalizeH="0" baseline="0" dirty="0" smtClean="0">
                <a:ln>
                  <a:noFill/>
                </a:ln>
                <a:solidFill>
                  <a:srgbClr val="333333"/>
                </a:solidFill>
                <a:effectLst/>
                <a:latin typeface="Menlo"/>
              </a:rPr>
              <a:t>x rxjs@</a:t>
            </a:r>
            <a:r>
              <a:rPr kumimoji="0" lang="en-US" altLang="en-US" sz="2800" b="0" i="0" u="none" strike="noStrike" cap="none" normalizeH="0" baseline="0" dirty="0" smtClean="0">
                <a:ln>
                  <a:noFill/>
                </a:ln>
                <a:solidFill>
                  <a:srgbClr val="008080"/>
                </a:solidFill>
                <a:effectLst/>
                <a:latin typeface="Menlo"/>
              </a:rPr>
              <a:t>6.</a:t>
            </a:r>
            <a:r>
              <a:rPr kumimoji="0" lang="en-US" altLang="en-US" sz="2800" b="0" i="0" u="none" strike="noStrike" cap="none" normalizeH="0" baseline="0" dirty="0" smtClean="0">
                <a:ln>
                  <a:noFill/>
                </a:ln>
                <a:solidFill>
                  <a:srgbClr val="333333"/>
                </a:solidFill>
                <a:effectLst/>
                <a:latin typeface="Menlo"/>
              </a:rPr>
              <a:t>x</a:t>
            </a:r>
            <a:r>
              <a:rPr kumimoji="0" lang="en-US" altLang="en-US" sz="2000" b="0" i="0" u="none" strike="noStrike" cap="none" normalizeH="0" baseline="0" dirty="0" smtClean="0">
                <a:ln>
                  <a:noFill/>
                </a:ln>
                <a:solidFill>
                  <a:schemeClr val="tx1"/>
                </a:solidFill>
                <a:effectLst/>
              </a:rPr>
              <a:t> </a:t>
            </a:r>
            <a:endParaRPr kumimoji="0" lang="en-US" altLang="en-US" sz="5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280700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smtClean="0">
                <a:solidFill>
                  <a:srgbClr val="FFFF00"/>
                </a:solidFill>
              </a:rPr>
              <a:t>Reducer + Flux = </a:t>
            </a:r>
            <a:r>
              <a:rPr lang="en-US" sz="4000" dirty="0" err="1" smtClean="0">
                <a:solidFill>
                  <a:srgbClr val="FFFF00"/>
                </a:solidFill>
              </a:rPr>
              <a:t>Redux</a:t>
            </a:r>
            <a:endParaRPr lang="en-US" sz="4000" dirty="0">
              <a:solidFill>
                <a:srgbClr val="FFFF00"/>
              </a:solidFill>
            </a:endParaRPr>
          </a:p>
        </p:txBody>
      </p:sp>
      <p:sp>
        <p:nvSpPr>
          <p:cNvPr id="3" name="TextBox 2"/>
          <p:cNvSpPr txBox="1"/>
          <p:nvPr/>
        </p:nvSpPr>
        <p:spPr>
          <a:xfrm>
            <a:off x="-92149" y="682048"/>
            <a:ext cx="9236149" cy="3970318"/>
          </a:xfrm>
          <a:prstGeom prst="rect">
            <a:avLst/>
          </a:prstGeom>
          <a:noFill/>
        </p:spPr>
        <p:txBody>
          <a:bodyPr wrap="square" rtlCol="0">
            <a:spAutoFit/>
          </a:bodyPr>
          <a:lstStyle/>
          <a:p>
            <a:r>
              <a:rPr lang="en-US" sz="2800" dirty="0" err="1">
                <a:solidFill>
                  <a:srgbClr val="FF0000"/>
                </a:solidFill>
              </a:rPr>
              <a:t>Redux</a:t>
            </a:r>
            <a:r>
              <a:rPr lang="en-US" sz="2800" dirty="0">
                <a:solidFill>
                  <a:srgbClr val="FF0000"/>
                </a:solidFill>
              </a:rPr>
              <a:t> is a predictable state container for JavaScript apps</a:t>
            </a:r>
            <a:r>
              <a:rPr lang="en-US" sz="2800" dirty="0" smtClean="0"/>
              <a:t>.</a:t>
            </a:r>
          </a:p>
          <a:p>
            <a:endParaRPr lang="en-US" sz="2800" dirty="0" smtClean="0">
              <a:hlinkClick r:id="rId3"/>
            </a:endParaRPr>
          </a:p>
          <a:p>
            <a:r>
              <a:rPr lang="en-US" sz="2800" dirty="0" err="1" smtClean="0">
                <a:hlinkClick r:id="rId3"/>
              </a:rPr>
              <a:t>Redux</a:t>
            </a:r>
            <a:r>
              <a:rPr lang="en-US" sz="2800" dirty="0"/>
              <a:t> is a tiny </a:t>
            </a:r>
            <a:r>
              <a:rPr lang="en-US" sz="2800" dirty="0" smtClean="0"/>
              <a:t>library (2KB API) </a:t>
            </a:r>
            <a:r>
              <a:rPr lang="en-US" sz="2800" dirty="0"/>
              <a:t>that acts as a container for </a:t>
            </a:r>
            <a:r>
              <a:rPr lang="en-US" sz="2800" dirty="0" smtClean="0"/>
              <a:t> </a:t>
            </a:r>
            <a:r>
              <a:rPr lang="en-US" sz="2800" dirty="0"/>
              <a:t>application state, by combining ideas from </a:t>
            </a:r>
            <a:r>
              <a:rPr lang="en-US" sz="2800" dirty="0">
                <a:hlinkClick r:id="rId4"/>
              </a:rPr>
              <a:t>Flux</a:t>
            </a:r>
            <a:r>
              <a:rPr lang="en-US" sz="2800" dirty="0"/>
              <a:t> and </a:t>
            </a:r>
            <a:r>
              <a:rPr lang="en-US" sz="2800" dirty="0">
                <a:hlinkClick r:id="rId5"/>
              </a:rPr>
              <a:t>Elm</a:t>
            </a:r>
            <a:r>
              <a:rPr lang="en-US" sz="2800" dirty="0"/>
              <a:t>. </a:t>
            </a:r>
            <a:endParaRPr lang="en-US" sz="2800" dirty="0" smtClean="0"/>
          </a:p>
          <a:p>
            <a:endParaRPr lang="en-US" sz="2800" dirty="0"/>
          </a:p>
          <a:p>
            <a:r>
              <a:rPr lang="en-US" sz="2800" dirty="0"/>
              <a:t> A simple, predictable state model. An emphasis on functional programming and immutable data. </a:t>
            </a:r>
            <a:endParaRPr lang="en-US" sz="2800" dirty="0" smtClean="0"/>
          </a:p>
          <a:p>
            <a:endParaRPr lang="en-US" sz="2800" dirty="0"/>
          </a:p>
          <a:p>
            <a:endParaRPr lang="en-US" sz="2800" dirty="0" smtClean="0"/>
          </a:p>
        </p:txBody>
      </p:sp>
      <p:pic>
        <p:nvPicPr>
          <p:cNvPr id="1026" name="Picture 2" descr="Redux"/>
          <p:cNvPicPr>
            <a:picLocks noChangeAspect="1" noChangeArrowheads="1"/>
          </p:cNvPicPr>
          <p:nvPr/>
        </p:nvPicPr>
        <p:blipFill rotWithShape="1">
          <a:blip r:embed="rId6">
            <a:extLst>
              <a:ext uri="{28A0092B-C50C-407E-A947-70E740481C1C}">
                <a14:useLocalDpi xmlns:a14="http://schemas.microsoft.com/office/drawing/2010/main" val="0"/>
              </a:ext>
            </a:extLst>
          </a:blip>
          <a:srcRect l="23636" r="24243"/>
          <a:stretch/>
        </p:blipFill>
        <p:spPr bwMode="auto">
          <a:xfrm>
            <a:off x="1066800" y="3962400"/>
            <a:ext cx="6553200" cy="3352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315917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-observable </a:t>
            </a:r>
            <a:endParaRPr lang="en-US" sz="4000" dirty="0">
              <a:solidFill>
                <a:srgbClr val="FFFF00"/>
              </a:solidFill>
            </a:endParaRPr>
          </a:p>
        </p:txBody>
      </p:sp>
      <p:sp>
        <p:nvSpPr>
          <p:cNvPr id="4" name="Rectangle 1"/>
          <p:cNvSpPr>
            <a:spLocks noChangeArrowheads="1"/>
          </p:cNvSpPr>
          <p:nvPr/>
        </p:nvSpPr>
        <p:spPr bwMode="auto">
          <a:xfrm>
            <a:off x="152400" y="914400"/>
            <a:ext cx="9137073" cy="4801314"/>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1" i="0" u="none" strike="noStrike" cap="none" normalizeH="0" baseline="0" dirty="0" err="1" smtClean="0">
                <a:ln>
                  <a:noFill/>
                </a:ln>
                <a:solidFill>
                  <a:srgbClr val="333333"/>
                </a:solidFill>
                <a:effectLst/>
                <a:latin typeface="IBM Plex Mono"/>
              </a:rPr>
              <a:t>const</a:t>
            </a:r>
            <a:r>
              <a:rPr kumimoji="0" lang="en-US" altLang="en-US" sz="2600" b="0" i="0" u="none" strike="noStrike" cap="none" normalizeH="0" baseline="0" dirty="0" smtClean="0">
                <a:ln>
                  <a:noFill/>
                </a:ln>
                <a:solidFill>
                  <a:srgbClr val="455065"/>
                </a:solidFill>
                <a:effectLst/>
                <a:latin typeface="IBM Plex Mono"/>
              </a:rPr>
              <a:t> epic = action$ =&gt; action$</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dirty="0">
                <a:solidFill>
                  <a:srgbClr val="455065"/>
                </a:solidFill>
                <a:latin typeface="IBM Plex Mono"/>
              </a:rPr>
              <a:t> </a:t>
            </a:r>
            <a:r>
              <a:rPr lang="en-US" altLang="en-US" sz="2600" dirty="0" smtClean="0">
                <a:solidFill>
                  <a:srgbClr val="455065"/>
                </a:solidFill>
                <a:latin typeface="IBM Plex Mono"/>
              </a:rPr>
              <a:t>  </a:t>
            </a:r>
            <a:r>
              <a:rPr kumimoji="0" lang="en-US" altLang="en-US" sz="2600" b="0" i="0" u="none" strike="noStrike" cap="none" normalizeH="0" baseline="0" dirty="0" smtClean="0">
                <a:ln>
                  <a:noFill/>
                </a:ln>
                <a:solidFill>
                  <a:srgbClr val="455065"/>
                </a:solidFill>
                <a:effectLst/>
                <a:latin typeface="IBM Plex Mono"/>
              </a:rPr>
              <a:t>.pipe(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dirty="0">
                <a:solidFill>
                  <a:srgbClr val="455065"/>
                </a:solidFill>
                <a:latin typeface="IBM Plex Mono"/>
              </a:rPr>
              <a:t> </a:t>
            </a:r>
            <a:r>
              <a:rPr lang="en-US" altLang="en-US" sz="2600" dirty="0" smtClean="0">
                <a:solidFill>
                  <a:srgbClr val="455065"/>
                </a:solidFill>
                <a:latin typeface="IBM Plex Mono"/>
              </a:rPr>
              <a:t>      </a:t>
            </a:r>
            <a:r>
              <a:rPr kumimoji="0" lang="en-US" altLang="en-US" sz="2600" b="0" i="0" u="none" strike="noStrike" cap="none" normalizeH="0" baseline="0" dirty="0" smtClean="0">
                <a:ln>
                  <a:noFill/>
                </a:ln>
                <a:solidFill>
                  <a:srgbClr val="455065"/>
                </a:solidFill>
                <a:effectLst/>
                <a:latin typeface="IBM Plex Mono"/>
              </a:rPr>
              <a:t>filter(action =&gt;</a:t>
            </a:r>
            <a:r>
              <a:rPr kumimoji="0" lang="en-US" altLang="en-US" sz="2600" b="0" i="0" u="none" strike="noStrike" cap="none" normalizeH="0" baseline="0" dirty="0" err="1" smtClean="0">
                <a:ln>
                  <a:noFill/>
                </a:ln>
                <a:solidFill>
                  <a:srgbClr val="455065"/>
                </a:solidFill>
                <a:effectLst/>
                <a:latin typeface="IBM Plex Mono"/>
              </a:rPr>
              <a:t>action.type</a:t>
            </a:r>
            <a:r>
              <a:rPr kumimoji="0" lang="en-US" altLang="en-US" sz="2600" b="0" i="0" u="none" strike="noStrike" cap="none" normalizeH="0" baseline="0" dirty="0" smtClean="0">
                <a:ln>
                  <a:noFill/>
                </a:ln>
                <a:solidFill>
                  <a:srgbClr val="455065"/>
                </a:solidFill>
                <a:effectLst/>
                <a:latin typeface="IBM Plex Mono"/>
              </a:rPr>
              <a:t> === </a:t>
            </a:r>
            <a:r>
              <a:rPr kumimoji="0" lang="en-US" altLang="en-US" sz="2600" b="0" i="0" u="none" strike="noStrike" cap="none" normalizeH="0" baseline="0" dirty="0" smtClean="0">
                <a:ln>
                  <a:noFill/>
                </a:ln>
                <a:solidFill>
                  <a:srgbClr val="DD1144"/>
                </a:solidFill>
                <a:effectLst/>
                <a:latin typeface="IBM Plex Mono"/>
              </a:rPr>
              <a:t>'FOO'</a:t>
            </a:r>
            <a:r>
              <a:rPr kumimoji="0" lang="en-US" altLang="en-US" sz="26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dirty="0">
                <a:solidFill>
                  <a:srgbClr val="455065"/>
                </a:solidFill>
                <a:latin typeface="IBM Plex Mono"/>
              </a:rPr>
              <a:t> </a:t>
            </a:r>
            <a:r>
              <a:rPr lang="en-US" altLang="en-US" sz="2600" dirty="0" smtClean="0">
                <a:solidFill>
                  <a:srgbClr val="455065"/>
                </a:solidFill>
                <a:latin typeface="IBM Plex Mono"/>
              </a:rPr>
              <a:t>      </a:t>
            </a:r>
            <a:r>
              <a:rPr kumimoji="0" lang="en-US" altLang="en-US" sz="2600" b="0" i="0" u="none" strike="noStrike" cap="none" normalizeH="0" baseline="0" dirty="0" err="1" smtClean="0">
                <a:ln>
                  <a:noFill/>
                </a:ln>
                <a:solidFill>
                  <a:srgbClr val="455065"/>
                </a:solidFill>
                <a:effectLst/>
                <a:latin typeface="IBM Plex Mono"/>
              </a:rPr>
              <a:t>mapTo</a:t>
            </a:r>
            <a:r>
              <a:rPr kumimoji="0" lang="en-US" altLang="en-US" sz="2600" b="0" i="0" u="none" strike="noStrike" cap="none" normalizeH="0" baseline="0" dirty="0" smtClean="0">
                <a:ln>
                  <a:noFill/>
                </a:ln>
                <a:solidFill>
                  <a:srgbClr val="455065"/>
                </a:solidFill>
                <a:effectLst/>
                <a:latin typeface="IBM Plex Mono"/>
              </a:rPr>
              <a:t>({ type: </a:t>
            </a:r>
            <a:r>
              <a:rPr kumimoji="0" lang="en-US" altLang="en-US" sz="2600" b="0" i="0" u="none" strike="noStrike" cap="none" normalizeH="0" baseline="0" dirty="0" smtClean="0">
                <a:ln>
                  <a:noFill/>
                </a:ln>
                <a:solidFill>
                  <a:srgbClr val="DD1144"/>
                </a:solidFill>
                <a:effectLst/>
                <a:latin typeface="IBM Plex Mono"/>
              </a:rPr>
              <a:t>'BAR'</a:t>
            </a:r>
            <a:r>
              <a:rPr kumimoji="0" lang="en-US" altLang="en-US" sz="26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0" i="0" u="none" strike="noStrike" cap="none" normalizeH="0" baseline="0" dirty="0" smtClean="0">
                <a:ln>
                  <a:noFill/>
                </a:ln>
                <a:solidFill>
                  <a:srgbClr val="455065"/>
                </a:solidFill>
                <a:effectLst/>
                <a:latin typeface="IBM Plex Mono"/>
              </a:rPr>
              <a:t> )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600" b="0" i="1" u="none" strike="noStrike" cap="none" normalizeH="0" baseline="0" dirty="0" smtClean="0">
              <a:ln>
                <a:noFill/>
              </a:ln>
              <a:solidFill>
                <a:srgbClr val="999988"/>
              </a:solidFill>
              <a:effectLst/>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i="1" dirty="0" smtClean="0">
                <a:solidFill>
                  <a:srgbClr val="999988"/>
                </a:solidFill>
                <a:latin typeface="IBM Plex Mono"/>
              </a:rPr>
              <a:t>//or</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600" i="1" dirty="0">
              <a:solidFill>
                <a:srgbClr val="999988"/>
              </a:solidFill>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0" i="0" u="none" strike="noStrike" cap="none" normalizeH="0" baseline="0" dirty="0" smtClean="0">
                <a:ln>
                  <a:noFill/>
                </a:ln>
                <a:solidFill>
                  <a:srgbClr val="455065"/>
                </a:solidFill>
                <a:effectLst/>
                <a:latin typeface="IBM Plex Mono"/>
              </a:rPr>
              <a:t> </a:t>
            </a:r>
            <a:r>
              <a:rPr kumimoji="0" lang="en-US" altLang="en-US" sz="2600" b="1" i="0" u="none" strike="noStrike" cap="none" normalizeH="0" baseline="0" dirty="0" smtClean="0">
                <a:ln>
                  <a:noFill/>
                </a:ln>
                <a:solidFill>
                  <a:srgbClr val="333333"/>
                </a:solidFill>
                <a:effectLst/>
                <a:latin typeface="IBM Plex Mono"/>
              </a:rPr>
              <a:t>import</a:t>
            </a:r>
            <a:r>
              <a:rPr kumimoji="0" lang="en-US" altLang="en-US" sz="2600" b="0" i="0" u="none" strike="noStrike" cap="none" normalizeH="0" baseline="0" dirty="0" smtClean="0">
                <a:ln>
                  <a:noFill/>
                </a:ln>
                <a:solidFill>
                  <a:srgbClr val="455065"/>
                </a:solidFill>
                <a:effectLst/>
                <a:latin typeface="IBM Plex Mono"/>
              </a:rPr>
              <a:t> { </a:t>
            </a:r>
            <a:r>
              <a:rPr kumimoji="0" lang="en-US" altLang="en-US" sz="2600" b="0" i="0" u="none" strike="noStrike" cap="none" normalizeH="0" baseline="0" dirty="0" err="1" smtClean="0">
                <a:ln>
                  <a:noFill/>
                </a:ln>
                <a:solidFill>
                  <a:srgbClr val="455065"/>
                </a:solidFill>
                <a:effectLst/>
                <a:latin typeface="IBM Plex Mono"/>
              </a:rPr>
              <a:t>ofType</a:t>
            </a:r>
            <a:r>
              <a:rPr kumimoji="0" lang="en-US" altLang="en-US" sz="2600" b="0" i="0" u="none" strike="noStrike" cap="none" normalizeH="0" baseline="0" dirty="0" smtClean="0">
                <a:ln>
                  <a:noFill/>
                </a:ln>
                <a:solidFill>
                  <a:srgbClr val="455065"/>
                </a:solidFill>
                <a:effectLst/>
                <a:latin typeface="IBM Plex Mono"/>
              </a:rPr>
              <a:t> } </a:t>
            </a:r>
            <a:r>
              <a:rPr kumimoji="0" lang="en-US" altLang="en-US" sz="2600" b="1" i="0" u="none" strike="noStrike" cap="none" normalizeH="0" baseline="0" dirty="0" smtClean="0">
                <a:ln>
                  <a:noFill/>
                </a:ln>
                <a:solidFill>
                  <a:srgbClr val="333333"/>
                </a:solidFill>
                <a:effectLst/>
                <a:latin typeface="IBM Plex Mono"/>
              </a:rPr>
              <a:t>from</a:t>
            </a:r>
            <a:r>
              <a:rPr kumimoji="0" lang="en-US" altLang="en-US" sz="2600" b="0" i="0" u="none" strike="noStrike" cap="none" normalizeH="0" baseline="0" dirty="0" smtClean="0">
                <a:ln>
                  <a:noFill/>
                </a:ln>
                <a:solidFill>
                  <a:srgbClr val="455065"/>
                </a:solidFill>
                <a:effectLst/>
                <a:latin typeface="IBM Plex Mono"/>
              </a:rPr>
              <a:t> </a:t>
            </a:r>
            <a:r>
              <a:rPr kumimoji="0" lang="en-US" altLang="en-US" sz="2600" b="0" i="0" u="none" strike="noStrike" cap="none" normalizeH="0" baseline="0" dirty="0" smtClean="0">
                <a:ln>
                  <a:noFill/>
                </a:ln>
                <a:solidFill>
                  <a:srgbClr val="DD1144"/>
                </a:solidFill>
                <a:effectLst/>
                <a:latin typeface="IBM Plex Mono"/>
              </a:rPr>
              <a:t>'</a:t>
            </a:r>
            <a:r>
              <a:rPr kumimoji="0" lang="en-US" altLang="en-US" sz="2600" b="0" i="0" u="none" strike="noStrike" cap="none" normalizeH="0" baseline="0" dirty="0" err="1" smtClean="0">
                <a:ln>
                  <a:noFill/>
                </a:ln>
                <a:solidFill>
                  <a:srgbClr val="DD1144"/>
                </a:solidFill>
                <a:effectLst/>
                <a:latin typeface="IBM Plex Mono"/>
              </a:rPr>
              <a:t>redux</a:t>
            </a:r>
            <a:r>
              <a:rPr kumimoji="0" lang="en-US" altLang="en-US" sz="2600" b="0" i="0" u="none" strike="noStrike" cap="none" normalizeH="0" baseline="0" dirty="0" smtClean="0">
                <a:ln>
                  <a:noFill/>
                </a:ln>
                <a:solidFill>
                  <a:srgbClr val="DD1144"/>
                </a:solidFill>
                <a:effectLst/>
                <a:latin typeface="IBM Plex Mono"/>
              </a:rPr>
              <a:t>-observable'</a:t>
            </a:r>
            <a:r>
              <a:rPr kumimoji="0" lang="en-US" altLang="en-US" sz="26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dirty="0" smtClean="0">
                <a:solidFill>
                  <a:srgbClr val="455065"/>
                </a:solidFill>
                <a:latin typeface="IBM Plex Mono"/>
              </a:rPr>
              <a:t> </a:t>
            </a:r>
            <a:r>
              <a:rPr kumimoji="0" lang="en-US" altLang="en-US" sz="2600" b="1" i="0" u="none" strike="noStrike" cap="none" normalizeH="0" baseline="0" dirty="0" err="1" smtClean="0">
                <a:ln>
                  <a:noFill/>
                </a:ln>
                <a:solidFill>
                  <a:srgbClr val="333333"/>
                </a:solidFill>
                <a:effectLst/>
                <a:latin typeface="IBM Plex Mono"/>
              </a:rPr>
              <a:t>const</a:t>
            </a:r>
            <a:r>
              <a:rPr kumimoji="0" lang="en-US" altLang="en-US" sz="2600" b="0" i="0" u="none" strike="noStrike" cap="none" normalizeH="0" baseline="0" dirty="0" smtClean="0">
                <a:ln>
                  <a:noFill/>
                </a:ln>
                <a:solidFill>
                  <a:srgbClr val="455065"/>
                </a:solidFill>
                <a:effectLst/>
                <a:latin typeface="IBM Plex Mono"/>
              </a:rPr>
              <a:t> epic = action$ =&gt;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dirty="0">
                <a:solidFill>
                  <a:srgbClr val="455065"/>
                </a:solidFill>
                <a:latin typeface="IBM Plex Mono"/>
              </a:rPr>
              <a:t> </a:t>
            </a:r>
            <a:r>
              <a:rPr lang="en-US" altLang="en-US" sz="2600" dirty="0" smtClean="0">
                <a:solidFill>
                  <a:srgbClr val="455065"/>
                </a:solidFill>
                <a:latin typeface="IBM Plex Mono"/>
              </a:rPr>
              <a:t>    </a:t>
            </a:r>
            <a:r>
              <a:rPr kumimoji="0" lang="en-US" altLang="en-US" sz="2600" b="0" i="0" u="none" strike="noStrike" cap="none" normalizeH="0" baseline="0" dirty="0" err="1" smtClean="0">
                <a:ln>
                  <a:noFill/>
                </a:ln>
                <a:solidFill>
                  <a:srgbClr val="455065"/>
                </a:solidFill>
                <a:effectLst/>
                <a:latin typeface="IBM Plex Mono"/>
              </a:rPr>
              <a:t>action$.pipe</a:t>
            </a:r>
            <a:r>
              <a:rPr kumimoji="0" lang="en-US" altLang="en-US" sz="2600" b="0" i="0" u="none" strike="noStrike" cap="none" normalizeH="0" baseline="0" dirty="0" smtClean="0">
                <a:ln>
                  <a:noFill/>
                </a:ln>
                <a:solidFill>
                  <a:srgbClr val="455065"/>
                </a:solidFill>
                <a:effectLst/>
                <a:latin typeface="IBM Plex Mono"/>
              </a:rPr>
              <a:t>( </a:t>
            </a:r>
            <a:r>
              <a:rPr kumimoji="0" lang="en-US" altLang="en-US" sz="2600" b="0" i="0" u="none" strike="noStrike" cap="none" normalizeH="0" baseline="0" dirty="0" err="1" smtClean="0">
                <a:ln>
                  <a:noFill/>
                </a:ln>
                <a:solidFill>
                  <a:srgbClr val="455065"/>
                </a:solidFill>
                <a:effectLst/>
                <a:latin typeface="IBM Plex Mono"/>
              </a:rPr>
              <a:t>ofType</a:t>
            </a:r>
            <a:r>
              <a:rPr kumimoji="0" lang="en-US" altLang="en-US" sz="2600" b="0" i="0" u="none" strike="noStrike" cap="none" normalizeH="0" baseline="0" dirty="0" smtClean="0">
                <a:ln>
                  <a:noFill/>
                </a:ln>
                <a:solidFill>
                  <a:srgbClr val="455065"/>
                </a:solidFill>
                <a:effectLst/>
                <a:latin typeface="IBM Plex Mono"/>
              </a:rPr>
              <a:t>(</a:t>
            </a:r>
            <a:r>
              <a:rPr kumimoji="0" lang="en-US" altLang="en-US" sz="2600" b="0" i="0" u="none" strike="noStrike" cap="none" normalizeH="0" baseline="0" dirty="0" smtClean="0">
                <a:ln>
                  <a:noFill/>
                </a:ln>
                <a:solidFill>
                  <a:srgbClr val="DD1144"/>
                </a:solidFill>
                <a:effectLst/>
                <a:latin typeface="IBM Plex Mono"/>
              </a:rPr>
              <a:t>'FOO'</a:t>
            </a:r>
            <a:r>
              <a:rPr kumimoji="0" lang="en-US" altLang="en-US" sz="26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dirty="0">
                <a:solidFill>
                  <a:srgbClr val="455065"/>
                </a:solidFill>
                <a:latin typeface="IBM Plex Mono"/>
              </a:rPr>
              <a:t> </a:t>
            </a:r>
            <a:r>
              <a:rPr lang="en-US" altLang="en-US" sz="2600" dirty="0" smtClean="0">
                <a:solidFill>
                  <a:srgbClr val="455065"/>
                </a:solidFill>
                <a:latin typeface="IBM Plex Mono"/>
              </a:rPr>
              <a:t>   </a:t>
            </a:r>
            <a:r>
              <a:rPr kumimoji="0" lang="en-US" altLang="en-US" sz="2600" b="0" i="0" u="none" strike="noStrike" cap="none" normalizeH="0" baseline="0" dirty="0" err="1" smtClean="0">
                <a:ln>
                  <a:noFill/>
                </a:ln>
                <a:solidFill>
                  <a:srgbClr val="455065"/>
                </a:solidFill>
                <a:effectLst/>
                <a:latin typeface="IBM Plex Mono"/>
              </a:rPr>
              <a:t>mapTo</a:t>
            </a:r>
            <a:r>
              <a:rPr kumimoji="0" lang="en-US" altLang="en-US" sz="2600" b="0" i="0" u="none" strike="noStrike" cap="none" normalizeH="0" baseline="0" dirty="0" smtClean="0">
                <a:ln>
                  <a:noFill/>
                </a:ln>
                <a:solidFill>
                  <a:srgbClr val="455065"/>
                </a:solidFill>
                <a:effectLst/>
                <a:latin typeface="IBM Plex Mono"/>
              </a:rPr>
              <a:t>({ type: BAZ</a:t>
            </a:r>
            <a:r>
              <a:rPr kumimoji="0" lang="en-US" altLang="en-US" sz="2600" b="0" i="0" u="none" strike="noStrike" cap="none" normalizeH="0" baseline="0" dirty="0" smtClean="0">
                <a:ln>
                  <a:noFill/>
                </a:ln>
                <a:solidFill>
                  <a:srgbClr val="DD1144"/>
                </a:solidFill>
                <a:effectLst/>
                <a:latin typeface="IBM Plex Mono"/>
              </a:rPr>
              <a:t>' }) )</a:t>
            </a:r>
            <a:r>
              <a:rPr kumimoji="0" lang="en-US" altLang="en-US" sz="2600" b="0" i="0" u="none" strike="noStrike" cap="none" normalizeH="0" baseline="0" dirty="0" smtClean="0">
                <a:ln>
                  <a:noFill/>
                </a:ln>
                <a:solidFill>
                  <a:schemeClr val="tx1"/>
                </a:solidFill>
                <a:effectLst/>
              </a:rPr>
              <a:t> </a:t>
            </a:r>
            <a:endParaRPr kumimoji="0" lang="en-US" altLang="en-US" sz="26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041903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-observable </a:t>
            </a:r>
            <a:endParaRPr lang="en-US" sz="4000" dirty="0">
              <a:solidFill>
                <a:srgbClr val="FFFF00"/>
              </a:solidFill>
            </a:endParaRPr>
          </a:p>
        </p:txBody>
      </p:sp>
      <p:sp>
        <p:nvSpPr>
          <p:cNvPr id="3" name="Rectangle 1"/>
          <p:cNvSpPr>
            <a:spLocks noChangeArrowheads="1"/>
          </p:cNvSpPr>
          <p:nvPr/>
        </p:nvSpPr>
        <p:spPr bwMode="auto">
          <a:xfrm>
            <a:off x="76200" y="955857"/>
            <a:ext cx="8991600" cy="5902143"/>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79331" rIns="0" bIns="179331"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i="1" dirty="0">
                <a:solidFill>
                  <a:srgbClr val="FF0000"/>
                </a:solidFill>
                <a:latin typeface="Menlo"/>
              </a:rPr>
              <a:t>A</a:t>
            </a:r>
            <a:r>
              <a:rPr kumimoji="0" lang="en-US" altLang="en-US" sz="2400" b="0" i="1" u="none" strike="noStrike" cap="none" normalizeH="0" baseline="0" dirty="0" smtClean="0">
                <a:ln>
                  <a:noFill/>
                </a:ln>
                <a:solidFill>
                  <a:srgbClr val="FF0000"/>
                </a:solidFill>
                <a:effectLst/>
                <a:latin typeface="Menlo"/>
              </a:rPr>
              <a:t>n 'epic' takes a single parameter, `action$`, which is an </a:t>
            </a:r>
            <a:r>
              <a:rPr kumimoji="0" lang="en-US" altLang="en-US" sz="2400" b="0" i="1" u="none" strike="noStrike" cap="none" normalizeH="0" baseline="0" dirty="0" err="1" smtClean="0">
                <a:ln>
                  <a:noFill/>
                </a:ln>
                <a:solidFill>
                  <a:srgbClr val="FF0000"/>
                </a:solidFill>
                <a:effectLst/>
                <a:latin typeface="Menlo"/>
              </a:rPr>
              <a:t>RxJS</a:t>
            </a:r>
            <a:r>
              <a:rPr kumimoji="0" lang="en-US" altLang="en-US" sz="2400" b="0" i="1" u="none" strike="noStrike" cap="none" normalizeH="0" baseline="0" dirty="0" smtClean="0">
                <a:ln>
                  <a:noFill/>
                </a:ln>
                <a:solidFill>
                  <a:srgbClr val="FF0000"/>
                </a:solidFill>
                <a:effectLst/>
                <a:latin typeface="Menlo"/>
              </a:rPr>
              <a:t> observable</a:t>
            </a:r>
            <a:r>
              <a:rPr kumimoji="0" lang="en-US" altLang="en-US" sz="2400" b="0" i="0" u="none" strike="noStrike" cap="none" normalizeH="0" baseline="0" dirty="0" smtClean="0">
                <a:ln>
                  <a:noFill/>
                </a:ln>
                <a:solidFill>
                  <a:srgbClr val="FF0000"/>
                </a:solidFill>
                <a:effectLst/>
                <a:latin typeface="Menlo"/>
              </a:rPr>
              <a:t> </a:t>
            </a:r>
            <a:r>
              <a:rPr kumimoji="0" lang="en-US" altLang="en-US" sz="2400" b="0" i="1" u="none" strike="noStrike" cap="none" normalizeH="0" baseline="0" dirty="0" smtClean="0">
                <a:ln>
                  <a:noFill/>
                </a:ln>
                <a:solidFill>
                  <a:srgbClr val="FF0000"/>
                </a:solidFill>
                <a:effectLst/>
                <a:latin typeface="Menlo"/>
              </a:rPr>
              <a:t> that represents the stream of all actions going through </a:t>
            </a:r>
            <a:r>
              <a:rPr kumimoji="0" lang="en-US" altLang="en-US" sz="2400" b="0" i="1" u="none" strike="noStrike" cap="none" normalizeH="0" baseline="0" dirty="0" err="1" smtClean="0">
                <a:ln>
                  <a:noFill/>
                </a:ln>
                <a:solidFill>
                  <a:srgbClr val="FF0000"/>
                </a:solidFill>
                <a:effectLst/>
                <a:latin typeface="Menlo"/>
              </a:rPr>
              <a:t>Redux</a:t>
            </a:r>
            <a:r>
              <a:rPr kumimoji="0" lang="en-US" altLang="en-US" sz="2400" b="0" i="0" u="none" strike="noStrike" cap="none" normalizeH="0" baseline="0" dirty="0" smtClean="0">
                <a:ln>
                  <a:noFill/>
                </a:ln>
                <a:solidFill>
                  <a:srgbClr val="FF0000"/>
                </a:solidFill>
                <a:effectLst/>
                <a:latin typeface="Menlo"/>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dirty="0">
              <a:solidFill>
                <a:srgbClr val="333333"/>
              </a:solidFill>
              <a:latin typeface="Menl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err="1" smtClean="0">
                <a:ln>
                  <a:noFill/>
                </a:ln>
                <a:solidFill>
                  <a:srgbClr val="333333"/>
                </a:solidFill>
                <a:effectLst/>
                <a:latin typeface="Menlo"/>
              </a:rPr>
              <a:t>const</a:t>
            </a:r>
            <a:r>
              <a:rPr kumimoji="0" lang="en-US" altLang="en-US" sz="2400" b="0" i="0" u="none" strike="noStrike" cap="none" normalizeH="0" baseline="0" dirty="0" smtClean="0">
                <a:ln>
                  <a:noFill/>
                </a:ln>
                <a:solidFill>
                  <a:srgbClr val="333333"/>
                </a:solidFill>
                <a:effectLst/>
                <a:latin typeface="Menlo"/>
              </a:rPr>
              <a:t> </a:t>
            </a:r>
            <a:r>
              <a:rPr kumimoji="0" lang="en-US" altLang="en-US" sz="2400" b="0" i="0" u="none" strike="noStrike" cap="none" normalizeH="0" baseline="0" dirty="0" err="1" smtClean="0">
                <a:ln>
                  <a:noFill/>
                </a:ln>
                <a:solidFill>
                  <a:srgbClr val="333333"/>
                </a:solidFill>
                <a:effectLst/>
                <a:latin typeface="Menlo"/>
              </a:rPr>
              <a:t>countEpic</a:t>
            </a:r>
            <a:r>
              <a:rPr kumimoji="0" lang="en-US" altLang="en-US" sz="2400" b="0" i="0" u="none" strike="noStrike" cap="none" normalizeH="0" baseline="0" dirty="0" smtClean="0">
                <a:ln>
                  <a:noFill/>
                </a:ln>
                <a:solidFill>
                  <a:srgbClr val="333333"/>
                </a:solidFill>
                <a:effectLst/>
                <a:latin typeface="Menlo"/>
              </a:rPr>
              <a:t> = action$ =&gt; </a:t>
            </a:r>
            <a:r>
              <a:rPr kumimoji="0" lang="en-US" altLang="en-US" sz="2400" b="0" i="0" u="none" strike="noStrike" cap="none" normalizeH="0" baseline="0" dirty="0" err="1" smtClean="0">
                <a:ln>
                  <a:noFill/>
                </a:ln>
                <a:solidFill>
                  <a:srgbClr val="333333"/>
                </a:solidFill>
                <a:effectLst/>
                <a:latin typeface="Menlo"/>
              </a:rPr>
              <a:t>action$.pipe</a:t>
            </a:r>
            <a:r>
              <a:rPr kumimoji="0" lang="en-US" altLang="en-US" sz="2400" b="0" i="0" u="none" strike="noStrike" cap="none" normalizeH="0" baseline="0" dirty="0" smtClean="0">
                <a:ln>
                  <a:noFill/>
                </a:ln>
                <a:solidFill>
                  <a:srgbClr val="333333"/>
                </a:solidFill>
                <a:effectLst/>
                <a:latin typeface="Menlo"/>
              </a:rPr>
              <a:t>( filter(action =&gt;    	</a:t>
            </a:r>
            <a:r>
              <a:rPr kumimoji="0" lang="en-US" altLang="en-US" sz="2400" b="0" i="0" u="none" strike="noStrike" cap="none" normalizeH="0" baseline="0" dirty="0" err="1" smtClean="0">
                <a:ln>
                  <a:noFill/>
                </a:ln>
                <a:solidFill>
                  <a:srgbClr val="333333"/>
                </a:solidFill>
                <a:effectLst/>
                <a:latin typeface="Menlo"/>
              </a:rPr>
              <a:t>action.type</a:t>
            </a:r>
            <a:r>
              <a:rPr kumimoji="0" lang="en-US" altLang="en-US" sz="2400" b="0" i="0" u="none" strike="noStrike" cap="none" normalizeH="0" baseline="0" dirty="0" smtClean="0">
                <a:ln>
                  <a:noFill/>
                </a:ln>
                <a:solidFill>
                  <a:srgbClr val="333333"/>
                </a:solidFill>
                <a:effectLst/>
                <a:latin typeface="Menlo"/>
              </a:rPr>
              <a:t> === </a:t>
            </a:r>
            <a:r>
              <a:rPr kumimoji="0" lang="en-US" altLang="en-US" sz="2400" b="0" i="0" u="none" strike="noStrike" cap="none" normalizeH="0" baseline="0" dirty="0" smtClean="0">
                <a:ln>
                  <a:noFill/>
                </a:ln>
                <a:solidFill>
                  <a:srgbClr val="DD1144"/>
                </a:solidFill>
                <a:effectLst/>
                <a:latin typeface="Menlo"/>
              </a:rPr>
              <a:t>'CLICK_INCREMENT'</a:t>
            </a:r>
            <a:r>
              <a:rPr kumimoji="0" lang="en-US" altLang="en-US" sz="2400" b="0" i="0" u="none" strike="noStrike" cap="none" normalizeH="0" baseline="0" dirty="0" smtClean="0">
                <a:ln>
                  <a:noFill/>
                </a:ln>
                <a:solidFill>
                  <a:srgbClr val="333333"/>
                </a:solidFill>
                <a:effectLst/>
                <a:latin typeface="Menlo"/>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rgbClr val="333333"/>
                </a:solidFill>
                <a:effectLst/>
                <a:latin typeface="Menlo"/>
              </a:rPr>
              <a:t>                map(action =&gt;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rgbClr val="333333"/>
                </a:solidFill>
                <a:latin typeface="Menlo"/>
              </a:rPr>
              <a:t> </a:t>
            </a:r>
            <a:r>
              <a:rPr lang="en-US" altLang="en-US" sz="2400" dirty="0" smtClean="0">
                <a:solidFill>
                  <a:srgbClr val="333333"/>
                </a:solidFill>
                <a:latin typeface="Menlo"/>
              </a:rPr>
              <a:t>                    </a:t>
            </a:r>
            <a:r>
              <a:rPr kumimoji="0" lang="en-US" altLang="en-US" sz="2400" b="1" i="0" u="none" strike="noStrike" cap="none" normalizeH="0" baseline="0" dirty="0" smtClean="0">
                <a:ln>
                  <a:noFill/>
                </a:ln>
                <a:solidFill>
                  <a:srgbClr val="333333"/>
                </a:solidFill>
                <a:effectLst/>
                <a:latin typeface="Menlo"/>
              </a:rPr>
              <a:t>return</a:t>
            </a:r>
            <a:r>
              <a:rPr kumimoji="0" lang="en-US" altLang="en-US" sz="2400" b="0" i="0" u="none" strike="noStrike" cap="none" normalizeH="0" baseline="0" dirty="0" smtClean="0">
                <a:ln>
                  <a:noFill/>
                </a:ln>
                <a:solidFill>
                  <a:srgbClr val="333333"/>
                </a:solidFill>
                <a:effectLst/>
                <a:latin typeface="Menlo"/>
              </a:rPr>
              <a:t> { type: </a:t>
            </a:r>
            <a:r>
              <a:rPr kumimoji="0" lang="en-US" altLang="en-US" sz="2400" b="0" i="0" u="none" strike="noStrike" cap="none" normalizeH="0" baseline="0" dirty="0" smtClean="0">
                <a:ln>
                  <a:noFill/>
                </a:ln>
                <a:solidFill>
                  <a:srgbClr val="DD1144"/>
                </a:solidFill>
                <a:effectLst/>
                <a:latin typeface="Menlo"/>
              </a:rPr>
              <a:t>'INCREMENT'</a:t>
            </a:r>
            <a:r>
              <a:rPr kumimoji="0" lang="en-US" altLang="en-US" sz="2400" b="0" i="0" u="none" strike="noStrike" cap="none" normalizeH="0" baseline="0" dirty="0" smtClean="0">
                <a:ln>
                  <a:noFill/>
                </a:ln>
                <a:solidFill>
                  <a:srgbClr val="333333"/>
                </a:solidFill>
                <a:effectLst/>
                <a:latin typeface="Menlo"/>
              </a:rPr>
              <a:t>, amount: </a:t>
            </a:r>
            <a:r>
              <a:rPr kumimoji="0" lang="en-US" altLang="en-US" sz="2400" b="0" i="0" u="none" strike="noStrike" cap="none" normalizeH="0" baseline="0" dirty="0" smtClean="0">
                <a:ln>
                  <a:noFill/>
                </a:ln>
                <a:solidFill>
                  <a:srgbClr val="008080"/>
                </a:solidFill>
                <a:effectLst/>
                <a:latin typeface="Menlo"/>
              </a:rPr>
              <a:t>1</a:t>
            </a:r>
            <a:r>
              <a:rPr kumimoji="0" lang="en-US" altLang="en-US" sz="2400" b="0" i="0" u="none" strike="noStrike" cap="none" normalizeH="0" baseline="0" dirty="0" smtClean="0">
                <a:ln>
                  <a:noFill/>
                </a:ln>
                <a:solidFill>
                  <a:srgbClr val="333333"/>
                </a:solidFill>
                <a:effectLst/>
                <a:latin typeface="Menlo"/>
              </a:rPr>
              <a:t> }; }) );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smtClean="0">
              <a:ln>
                <a:noFill/>
              </a:ln>
              <a:solidFill>
                <a:srgbClr val="333333"/>
              </a:solidFill>
              <a:effectLst/>
              <a:latin typeface="Menl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err="1" smtClean="0">
                <a:ln>
                  <a:noFill/>
                </a:ln>
                <a:solidFill>
                  <a:srgbClr val="333333"/>
                </a:solidFill>
                <a:effectLst/>
                <a:latin typeface="Menlo"/>
              </a:rPr>
              <a:t>const</a:t>
            </a:r>
            <a:r>
              <a:rPr kumimoji="0" lang="en-US" altLang="en-US" sz="2400" b="0" i="0" u="none" strike="noStrike" cap="none" normalizeH="0" baseline="0" dirty="0" smtClean="0">
                <a:ln>
                  <a:noFill/>
                </a:ln>
                <a:solidFill>
                  <a:srgbClr val="333333"/>
                </a:solidFill>
                <a:effectLst/>
                <a:latin typeface="Menlo"/>
              </a:rPr>
              <a:t> </a:t>
            </a:r>
            <a:r>
              <a:rPr kumimoji="0" lang="en-US" altLang="en-US" sz="2400" b="0" i="0" u="none" strike="noStrike" cap="none" normalizeH="0" baseline="0" dirty="0" err="1" smtClean="0">
                <a:ln>
                  <a:noFill/>
                </a:ln>
                <a:solidFill>
                  <a:srgbClr val="333333"/>
                </a:solidFill>
                <a:effectLst/>
                <a:latin typeface="Menlo"/>
              </a:rPr>
              <a:t>observableMiddleware</a:t>
            </a:r>
            <a:r>
              <a:rPr kumimoji="0" lang="en-US" altLang="en-US" sz="2400" b="0" i="0" u="none" strike="noStrike" cap="none" normalizeH="0" baseline="0" dirty="0" smtClean="0">
                <a:ln>
                  <a:noFill/>
                </a:ln>
                <a:solidFill>
                  <a:srgbClr val="333333"/>
                </a:solidFill>
                <a:effectLst/>
                <a:latin typeface="Menlo"/>
              </a:rPr>
              <a:t> = </a:t>
            </a:r>
            <a:r>
              <a:rPr kumimoji="0" lang="en-US" altLang="en-US" sz="2400" b="0" i="0" u="none" strike="noStrike" cap="none" normalizeH="0" baseline="0" dirty="0" err="1" smtClean="0">
                <a:ln>
                  <a:noFill/>
                </a:ln>
                <a:solidFill>
                  <a:srgbClr val="333333"/>
                </a:solidFill>
                <a:effectLst/>
                <a:latin typeface="Menlo"/>
              </a:rPr>
              <a:t>createEpicMiddleware</a:t>
            </a:r>
            <a:r>
              <a:rPr kumimoji="0" lang="en-US" altLang="en-US" sz="2400" b="0" i="0" u="none" strike="noStrike" cap="none" normalizeH="0" baseline="0" dirty="0" smtClean="0">
                <a:ln>
                  <a:noFill/>
                </a:ln>
                <a:solidFill>
                  <a:srgbClr val="333333"/>
                </a:solidFill>
                <a:effectLst/>
                <a:latin typeface="Menlo"/>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smtClean="0">
              <a:ln>
                <a:noFill/>
              </a:ln>
              <a:solidFill>
                <a:srgbClr val="333333"/>
              </a:solidFill>
              <a:effectLst/>
              <a:latin typeface="Menl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err="1" smtClean="0">
                <a:ln>
                  <a:noFill/>
                </a:ln>
                <a:solidFill>
                  <a:srgbClr val="333333"/>
                </a:solidFill>
                <a:effectLst/>
                <a:latin typeface="Menlo"/>
              </a:rPr>
              <a:t>const</a:t>
            </a:r>
            <a:r>
              <a:rPr kumimoji="0" lang="en-US" altLang="en-US" sz="2400" b="0" i="0" u="none" strike="noStrike" cap="none" normalizeH="0" baseline="0" dirty="0" smtClean="0">
                <a:ln>
                  <a:noFill/>
                </a:ln>
                <a:solidFill>
                  <a:srgbClr val="333333"/>
                </a:solidFill>
                <a:effectLst/>
                <a:latin typeface="Menlo"/>
              </a:rPr>
              <a:t> store = </a:t>
            </a:r>
            <a:r>
              <a:rPr kumimoji="0" lang="en-US" altLang="en-US" sz="2400" b="0" i="0" u="none" strike="noStrike" cap="none" normalizeH="0" baseline="0" dirty="0" err="1" smtClean="0">
                <a:ln>
                  <a:noFill/>
                </a:ln>
                <a:solidFill>
                  <a:srgbClr val="333333"/>
                </a:solidFill>
                <a:effectLst/>
                <a:latin typeface="Menlo"/>
              </a:rPr>
              <a:t>redux.createStore</a:t>
            </a:r>
            <a:r>
              <a:rPr kumimoji="0" lang="en-US" altLang="en-US" sz="2400" b="0" i="0" u="none" strike="noStrike" cap="none" normalizeH="0" baseline="0" dirty="0" smtClean="0">
                <a:ln>
                  <a:noFill/>
                </a:ln>
                <a:solidFill>
                  <a:srgbClr val="333333"/>
                </a:solidFill>
                <a:effectLst/>
                <a:latin typeface="Menlo"/>
              </a:rPr>
              <a:t>(reducer,    	</a:t>
            </a:r>
            <a:r>
              <a:rPr kumimoji="0" lang="en-US" altLang="en-US" sz="2400" b="0" i="0" u="none" strike="noStrike" cap="none" normalizeH="0" baseline="0" dirty="0" err="1" smtClean="0">
                <a:ln>
                  <a:noFill/>
                </a:ln>
                <a:solidFill>
                  <a:srgbClr val="333333"/>
                </a:solidFill>
                <a:effectLst/>
                <a:latin typeface="Menlo"/>
              </a:rPr>
              <a:t>redux.applyMiddleware</a:t>
            </a:r>
            <a:r>
              <a:rPr kumimoji="0" lang="en-US" altLang="en-US" sz="2400" b="0" i="0" u="none" strike="noStrike" cap="none" normalizeH="0" baseline="0" dirty="0" smtClean="0">
                <a:ln>
                  <a:noFill/>
                </a:ln>
                <a:solidFill>
                  <a:srgbClr val="333333"/>
                </a:solidFill>
                <a:effectLst/>
                <a:latin typeface="Menlo"/>
              </a:rPr>
              <a:t>(</a:t>
            </a:r>
            <a:r>
              <a:rPr kumimoji="0" lang="en-US" altLang="en-US" sz="2400" b="0" i="0" u="none" strike="noStrike" cap="none" normalizeH="0" baseline="0" dirty="0" err="1" smtClean="0">
                <a:ln>
                  <a:noFill/>
                </a:ln>
                <a:solidFill>
                  <a:srgbClr val="333333"/>
                </a:solidFill>
                <a:effectLst/>
                <a:latin typeface="Menlo"/>
              </a:rPr>
              <a:t>observableMiddleware</a:t>
            </a:r>
            <a:r>
              <a:rPr kumimoji="0" lang="en-US" altLang="en-US" sz="2400" b="0" i="0" u="none" strike="noStrike" cap="none" normalizeH="0" baseline="0" dirty="0" smtClean="0">
                <a:ln>
                  <a:noFill/>
                </a:ln>
                <a:solidFill>
                  <a:srgbClr val="333333"/>
                </a:solidFill>
                <a:effectLst/>
                <a:latin typeface="Menlo"/>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dirty="0">
              <a:solidFill>
                <a:srgbClr val="333333"/>
              </a:solidFill>
              <a:latin typeface="Menl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smtClean="0">
                <a:ln>
                  <a:noFill/>
                </a:ln>
                <a:solidFill>
                  <a:srgbClr val="333333"/>
                </a:solidFill>
                <a:effectLst/>
                <a:latin typeface="Menlo"/>
              </a:rPr>
              <a:t>observableMiddleware.run</a:t>
            </a:r>
            <a:r>
              <a:rPr kumimoji="0" lang="en-US" altLang="en-US" sz="2400" b="0" i="0" u="none" strike="noStrike" cap="none" normalizeH="0" baseline="0" dirty="0" smtClean="0">
                <a:ln>
                  <a:noFill/>
                </a:ln>
                <a:solidFill>
                  <a:srgbClr val="333333"/>
                </a:solidFill>
                <a:effectLst/>
                <a:latin typeface="Menlo"/>
              </a:rPr>
              <a:t>(</a:t>
            </a:r>
            <a:r>
              <a:rPr kumimoji="0" lang="en-US" altLang="en-US" sz="2400" b="0" i="0" u="none" strike="noStrike" cap="none" normalizeH="0" baseline="0" dirty="0" err="1" smtClean="0">
                <a:ln>
                  <a:noFill/>
                </a:ln>
                <a:solidFill>
                  <a:srgbClr val="333333"/>
                </a:solidFill>
                <a:effectLst/>
                <a:latin typeface="Menlo"/>
              </a:rPr>
              <a:t>countEpic</a:t>
            </a:r>
            <a:r>
              <a:rPr kumimoji="0" lang="en-US" altLang="en-US" sz="2400" b="0" i="0" u="none" strike="noStrike" cap="none" normalizeH="0" baseline="0" dirty="0" smtClean="0">
                <a:ln>
                  <a:noFill/>
                </a:ln>
                <a:solidFill>
                  <a:srgbClr val="333333"/>
                </a:solidFill>
                <a:effectLst/>
                <a:latin typeface="Menlo"/>
              </a:rPr>
              <a:t>);</a:t>
            </a:r>
            <a:r>
              <a:rPr kumimoji="0" lang="en-US" altLang="en-US" sz="2400" b="0" i="0" u="none" strike="noStrike" cap="none" normalizeH="0" baseline="0" dirty="0" smtClean="0">
                <a:ln>
                  <a:noFill/>
                </a:ln>
                <a:solidFill>
                  <a:schemeClr val="tx1"/>
                </a:solidFill>
                <a:effectLst/>
              </a:rPr>
              <a:t> </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8710978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-Observable</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5" name="Rectangle 1"/>
          <p:cNvSpPr>
            <a:spLocks noChangeArrowheads="1"/>
          </p:cNvSpPr>
          <p:nvPr/>
        </p:nvSpPr>
        <p:spPr bwMode="auto">
          <a:xfrm>
            <a:off x="96983" y="2945725"/>
            <a:ext cx="9047017" cy="88317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09465" rIns="0" bIns="-4443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0" b="0" i="0" u="none" strike="noStrike" cap="none" normalizeH="0" baseline="0" dirty="0" smtClean="0">
              <a:ln>
                <a:noFill/>
              </a:ln>
              <a:solidFill>
                <a:srgbClr val="FF0000"/>
              </a:solidFill>
              <a:effectLst/>
            </a:endParaRPr>
          </a:p>
        </p:txBody>
      </p:sp>
      <p:sp>
        <p:nvSpPr>
          <p:cNvPr id="4" name="Rectangle 3"/>
          <p:cNvSpPr/>
          <p:nvPr/>
        </p:nvSpPr>
        <p:spPr>
          <a:xfrm>
            <a:off x="304800" y="2438400"/>
            <a:ext cx="8534400" cy="2092881"/>
          </a:xfrm>
          <a:prstGeom prst="rect">
            <a:avLst/>
          </a:prstGeom>
        </p:spPr>
        <p:txBody>
          <a:bodyPr wrap="square">
            <a:spAutoFit/>
          </a:bodyPr>
          <a:lstStyle/>
          <a:p>
            <a:r>
              <a:rPr lang="en-IN" sz="2600" dirty="0">
                <a:latin typeface="medium-content-serif-font"/>
              </a:rPr>
              <a:t>For this example, </a:t>
            </a:r>
            <a:r>
              <a:rPr lang="en-IN" sz="2600" dirty="0" smtClean="0">
                <a:latin typeface="medium-content-serif-font"/>
              </a:rPr>
              <a:t>communicating </a:t>
            </a:r>
            <a:r>
              <a:rPr lang="en-IN" sz="2600" dirty="0">
                <a:latin typeface="medium-content-serif-font"/>
              </a:rPr>
              <a:t>with a 3rd party service and telling it to start logging only after </a:t>
            </a:r>
            <a:r>
              <a:rPr lang="en-IN" sz="2600" dirty="0" smtClean="0">
                <a:latin typeface="medium-content-serif-font"/>
              </a:rPr>
              <a:t>we have </a:t>
            </a:r>
            <a:r>
              <a:rPr lang="en-IN" sz="2600" dirty="0">
                <a:latin typeface="medium-content-serif-font"/>
              </a:rPr>
              <a:t>stored the user’s information; for instance, after a successful </a:t>
            </a:r>
            <a:r>
              <a:rPr lang="en-IN" sz="2600" dirty="0" smtClean="0">
                <a:latin typeface="medium-content-serif-font"/>
              </a:rPr>
              <a:t>sign-in.</a:t>
            </a:r>
          </a:p>
          <a:p>
            <a:endParaRPr lang="en-IN" sz="2600" dirty="0"/>
          </a:p>
        </p:txBody>
      </p:sp>
    </p:spTree>
    <p:extLst>
      <p:ext uri="{BB962C8B-B14F-4D97-AF65-F5344CB8AC3E}">
        <p14:creationId xmlns:p14="http://schemas.microsoft.com/office/powerpoint/2010/main" val="170507302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-Observable</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5" name="Rectangle 1"/>
          <p:cNvSpPr>
            <a:spLocks noChangeArrowheads="1"/>
          </p:cNvSpPr>
          <p:nvPr/>
        </p:nvSpPr>
        <p:spPr bwMode="auto">
          <a:xfrm>
            <a:off x="96983" y="2945725"/>
            <a:ext cx="9047017" cy="88317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09465" rIns="0" bIns="-4443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0" b="0" i="0" u="none" strike="noStrike" cap="none" normalizeH="0" baseline="0" dirty="0" smtClean="0">
              <a:ln>
                <a:noFill/>
              </a:ln>
              <a:solidFill>
                <a:srgbClr val="FF0000"/>
              </a:solidFill>
              <a:effectLst/>
            </a:endParaRPr>
          </a:p>
        </p:txBody>
      </p:sp>
      <p:graphicFrame>
        <p:nvGraphicFramePr>
          <p:cNvPr id="6" name="Table 5"/>
          <p:cNvGraphicFramePr>
            <a:graphicFrameLocks noGrp="1"/>
          </p:cNvGraphicFramePr>
          <p:nvPr>
            <p:extLst>
              <p:ext uri="{D42A27DB-BD31-4B8C-83A1-F6EECF244321}">
                <p14:modId xmlns:p14="http://schemas.microsoft.com/office/powerpoint/2010/main" val="1359308170"/>
              </p:ext>
            </p:extLst>
          </p:nvPr>
        </p:nvGraphicFramePr>
        <p:xfrm>
          <a:off x="238990" y="838200"/>
          <a:ext cx="8905009" cy="5524575"/>
        </p:xfrm>
        <a:graphic>
          <a:graphicData uri="http://schemas.openxmlformats.org/drawingml/2006/table">
            <a:tbl>
              <a:tblPr/>
              <a:tblGrid>
                <a:gridCol w="8905009">
                  <a:extLst>
                    <a:ext uri="{9D8B030D-6E8A-4147-A177-3AD203B41FA5}">
                      <a16:colId xmlns:a16="http://schemas.microsoft.com/office/drawing/2014/main" xmlns="" val="1717276562"/>
                    </a:ext>
                  </a:extLst>
                </a:gridCol>
              </a:tblGrid>
              <a:tr h="4525970">
                <a:tc>
                  <a:txBody>
                    <a:bodyPr/>
                    <a:lstStyle/>
                    <a:p>
                      <a:pPr algn="l" fontAlgn="t"/>
                      <a:r>
                        <a:rPr lang="en-IN" sz="2400" dirty="0" err="1">
                          <a:solidFill>
                            <a:srgbClr val="D73A49"/>
                          </a:solidFill>
                          <a:effectLst/>
                          <a:latin typeface="SFMono-Regular"/>
                        </a:rPr>
                        <a:t>const</a:t>
                      </a:r>
                      <a:r>
                        <a:rPr lang="en-IN" sz="2400" dirty="0">
                          <a:solidFill>
                            <a:srgbClr val="24292E"/>
                          </a:solidFill>
                          <a:effectLst/>
                          <a:latin typeface="SFMono-Regular"/>
                        </a:rPr>
                        <a:t> </a:t>
                      </a:r>
                      <a:r>
                        <a:rPr lang="en-IN" sz="2400" dirty="0" err="1">
                          <a:solidFill>
                            <a:srgbClr val="005CC5"/>
                          </a:solidFill>
                          <a:effectLst/>
                          <a:latin typeface="SFMono-Regular"/>
                        </a:rPr>
                        <a:t>startLoggingServiceEpic</a:t>
                      </a:r>
                      <a:r>
                        <a:rPr lang="en-IN" sz="2400" dirty="0">
                          <a:solidFill>
                            <a:srgbClr val="24292E"/>
                          </a:solidFill>
                          <a:effectLst/>
                          <a:latin typeface="SFMono-Regular"/>
                        </a:rPr>
                        <a:t> </a:t>
                      </a:r>
                      <a:r>
                        <a:rPr lang="en-IN" sz="2400" dirty="0">
                          <a:solidFill>
                            <a:srgbClr val="D73A49"/>
                          </a:solidFill>
                          <a:effectLst/>
                          <a:latin typeface="SFMono-Regular"/>
                        </a:rPr>
                        <a:t>=</a:t>
                      </a:r>
                      <a:r>
                        <a:rPr lang="en-IN" sz="2400" dirty="0">
                          <a:solidFill>
                            <a:srgbClr val="24292E"/>
                          </a:solidFill>
                          <a:effectLst/>
                          <a:latin typeface="SFMono-Regular"/>
                        </a:rPr>
                        <a:t> (</a:t>
                      </a:r>
                    </a:p>
                    <a:p>
                      <a:pPr algn="l" fontAlgn="t"/>
                      <a:r>
                        <a:rPr lang="en-IN" sz="2400" dirty="0" smtClean="0">
                          <a:solidFill>
                            <a:srgbClr val="24292E"/>
                          </a:solidFill>
                          <a:effectLst/>
                          <a:latin typeface="SFMono-Regular"/>
                        </a:rPr>
                        <a:t>        action</a:t>
                      </a:r>
                      <a:r>
                        <a:rPr lang="en-IN" sz="2400" dirty="0">
                          <a:solidFill>
                            <a:srgbClr val="24292E"/>
                          </a:solidFill>
                          <a:effectLst/>
                          <a:latin typeface="SFMono-Regular"/>
                        </a:rPr>
                        <a:t>$,</a:t>
                      </a:r>
                    </a:p>
                    <a:p>
                      <a:pPr algn="l" fontAlgn="t"/>
                      <a:r>
                        <a:rPr lang="en-IN" sz="2400" dirty="0" smtClean="0">
                          <a:solidFill>
                            <a:srgbClr val="24292E"/>
                          </a:solidFill>
                          <a:effectLst/>
                          <a:latin typeface="SFMono-Regular"/>
                        </a:rPr>
                        <a:t>     ) </a:t>
                      </a:r>
                      <a:r>
                        <a:rPr lang="en-IN" sz="2400" dirty="0">
                          <a:solidFill>
                            <a:srgbClr val="D73A49"/>
                          </a:solidFill>
                          <a:effectLst/>
                          <a:latin typeface="SFMono-Regular"/>
                        </a:rPr>
                        <a:t>=&gt;</a:t>
                      </a:r>
                      <a:r>
                        <a:rPr lang="en-IN" sz="2400" dirty="0">
                          <a:solidFill>
                            <a:srgbClr val="24292E"/>
                          </a:solidFill>
                          <a:effectLst/>
                          <a:latin typeface="SFMono-Regular"/>
                        </a:rPr>
                        <a:t> (</a:t>
                      </a:r>
                    </a:p>
                    <a:p>
                      <a:pPr algn="l" fontAlgn="t"/>
                      <a:r>
                        <a:rPr lang="en-IN" sz="2400" dirty="0" smtClean="0">
                          <a:solidFill>
                            <a:srgbClr val="24292E"/>
                          </a:solidFill>
                          <a:effectLst/>
                          <a:latin typeface="SFMono-Regular"/>
                        </a:rPr>
                        <a:t>          action</a:t>
                      </a:r>
                      <a:r>
                        <a:rPr lang="en-IN" sz="2400" dirty="0">
                          <a:solidFill>
                            <a:srgbClr val="24292E"/>
                          </a:solidFill>
                          <a:effectLst/>
                          <a:latin typeface="SFMono-Regular"/>
                        </a:rPr>
                        <a:t>$</a:t>
                      </a:r>
                    </a:p>
                    <a:p>
                      <a:pPr algn="l" fontAlgn="t"/>
                      <a:r>
                        <a:rPr lang="en-IN" sz="2400" dirty="0" smtClean="0">
                          <a:solidFill>
                            <a:srgbClr val="24292E"/>
                          </a:solidFill>
                          <a:effectLst/>
                          <a:latin typeface="SFMono-Regular"/>
                        </a:rPr>
                        <a:t>                    .</a:t>
                      </a:r>
                      <a:r>
                        <a:rPr lang="en-IN" sz="2400" dirty="0" smtClean="0">
                          <a:solidFill>
                            <a:srgbClr val="6F42C1"/>
                          </a:solidFill>
                          <a:effectLst/>
                          <a:latin typeface="SFMono-Regular"/>
                        </a:rPr>
                        <a:t>pipe</a:t>
                      </a:r>
                      <a:r>
                        <a:rPr lang="en-IN" sz="2400" dirty="0" smtClean="0">
                          <a:solidFill>
                            <a:srgbClr val="24292E"/>
                          </a:solidFill>
                          <a:effectLst/>
                          <a:latin typeface="SFMono-Regular"/>
                        </a:rPr>
                        <a:t>(</a:t>
                      </a:r>
                      <a:r>
                        <a:rPr lang="en-IN" sz="2400" baseline="0" dirty="0" smtClean="0">
                          <a:solidFill>
                            <a:srgbClr val="24292E"/>
                          </a:solidFill>
                          <a:effectLst/>
                          <a:latin typeface="SFMono-Regular"/>
                        </a:rPr>
                        <a:t>  </a:t>
                      </a:r>
                      <a:r>
                        <a:rPr lang="en-IN" sz="2400" dirty="0" err="1" smtClean="0">
                          <a:solidFill>
                            <a:srgbClr val="6F42C1"/>
                          </a:solidFill>
                          <a:effectLst/>
                          <a:latin typeface="SFMono-Regular"/>
                        </a:rPr>
                        <a:t>ofType</a:t>
                      </a:r>
                      <a:r>
                        <a:rPr lang="en-IN" sz="2400" dirty="0" smtClean="0">
                          <a:solidFill>
                            <a:srgbClr val="24292E"/>
                          </a:solidFill>
                          <a:effectLst/>
                          <a:latin typeface="SFMono-Regular"/>
                        </a:rPr>
                        <a:t>(</a:t>
                      </a:r>
                      <a:r>
                        <a:rPr lang="en-IN" sz="2400" dirty="0" smtClean="0">
                          <a:solidFill>
                            <a:srgbClr val="005CC5"/>
                          </a:solidFill>
                          <a:effectLst/>
                          <a:latin typeface="SFMono-Regular"/>
                        </a:rPr>
                        <a:t>UPDATE_USER_INFO</a:t>
                      </a:r>
                      <a:r>
                        <a:rPr lang="en-IN" sz="2400" dirty="0">
                          <a:solidFill>
                            <a:srgbClr val="24292E"/>
                          </a:solidFill>
                          <a:effectLst/>
                          <a:latin typeface="SFMono-Regular"/>
                        </a:rPr>
                        <a:t>),</a:t>
                      </a:r>
                    </a:p>
                    <a:p>
                      <a:pPr algn="l" fontAlgn="t"/>
                      <a:r>
                        <a:rPr lang="en-IN" sz="2400" dirty="0" smtClean="0">
                          <a:solidFill>
                            <a:srgbClr val="6F42C1"/>
                          </a:solidFill>
                          <a:effectLst/>
                          <a:latin typeface="SFMono-Regular"/>
                        </a:rPr>
                        <a:t>                       map</a:t>
                      </a:r>
                      <a:r>
                        <a:rPr lang="en-IN" sz="2400" dirty="0" smtClean="0">
                          <a:solidFill>
                            <a:srgbClr val="24292E"/>
                          </a:solidFill>
                          <a:effectLst/>
                          <a:latin typeface="SFMono-Regular"/>
                        </a:rPr>
                        <a:t>(({</a:t>
                      </a:r>
                      <a:r>
                        <a:rPr lang="en-IN" sz="2400" baseline="0" dirty="0" smtClean="0">
                          <a:solidFill>
                            <a:srgbClr val="24292E"/>
                          </a:solidFill>
                          <a:effectLst/>
                          <a:latin typeface="SFMono-Regular"/>
                        </a:rPr>
                        <a:t> </a:t>
                      </a:r>
                      <a:r>
                        <a:rPr lang="en-IN" sz="2400" dirty="0" smtClean="0">
                          <a:solidFill>
                            <a:srgbClr val="24292E"/>
                          </a:solidFill>
                          <a:effectLst/>
                          <a:latin typeface="SFMono-Regular"/>
                        </a:rPr>
                        <a:t>email,</a:t>
                      </a:r>
                      <a:r>
                        <a:rPr lang="en-IN" sz="2400" baseline="0" dirty="0" smtClean="0">
                          <a:solidFill>
                            <a:srgbClr val="24292E"/>
                          </a:solidFill>
                          <a:effectLst/>
                          <a:latin typeface="SFMono-Regular"/>
                        </a:rPr>
                        <a:t> </a:t>
                      </a:r>
                      <a:r>
                        <a:rPr lang="en-IN" sz="2400" dirty="0" smtClean="0">
                          <a:solidFill>
                            <a:srgbClr val="24292E"/>
                          </a:solidFill>
                          <a:effectLst/>
                          <a:latin typeface="SFMono-Regular"/>
                        </a:rPr>
                        <a:t>phone,</a:t>
                      </a:r>
                      <a:r>
                        <a:rPr lang="en-IN" sz="2400" baseline="0" dirty="0" smtClean="0">
                          <a:solidFill>
                            <a:srgbClr val="24292E"/>
                          </a:solidFill>
                          <a:effectLst/>
                          <a:latin typeface="SFMono-Regular"/>
                        </a:rPr>
                        <a:t> </a:t>
                      </a:r>
                      <a:r>
                        <a:rPr lang="en-IN" sz="2400" dirty="0" err="1" smtClean="0">
                          <a:solidFill>
                            <a:srgbClr val="24292E"/>
                          </a:solidFill>
                          <a:effectLst/>
                          <a:latin typeface="SFMono-Regular"/>
                        </a:rPr>
                        <a:t>userName</a:t>
                      </a:r>
                      <a:r>
                        <a:rPr lang="en-IN" sz="2400" dirty="0">
                          <a:solidFill>
                            <a:srgbClr val="24292E"/>
                          </a:solidFill>
                          <a:effectLst/>
                          <a:latin typeface="SFMono-Regular"/>
                        </a:rPr>
                        <a:t>,</a:t>
                      </a:r>
                    </a:p>
                    <a:p>
                      <a:pPr algn="l" fontAlgn="t"/>
                      <a:r>
                        <a:rPr lang="en-IN" sz="2400" dirty="0" smtClean="0">
                          <a:solidFill>
                            <a:srgbClr val="24292E"/>
                          </a:solidFill>
                          <a:effectLst/>
                          <a:latin typeface="SFMono-Regular"/>
                        </a:rPr>
                        <a:t>      }) </a:t>
                      </a:r>
                      <a:r>
                        <a:rPr lang="en-IN" sz="2400" dirty="0">
                          <a:solidFill>
                            <a:srgbClr val="D73A49"/>
                          </a:solidFill>
                          <a:effectLst/>
                          <a:latin typeface="SFMono-Regular"/>
                        </a:rPr>
                        <a:t>=&gt;</a:t>
                      </a:r>
                      <a:r>
                        <a:rPr lang="en-IN" sz="2400" dirty="0">
                          <a:solidFill>
                            <a:srgbClr val="24292E"/>
                          </a:solidFill>
                          <a:effectLst/>
                          <a:latin typeface="SFMono-Regular"/>
                        </a:rPr>
                        <a:t> ({</a:t>
                      </a:r>
                    </a:p>
                    <a:p>
                      <a:pPr algn="l" fontAlgn="t"/>
                      <a:r>
                        <a:rPr lang="en-IN" sz="2400" dirty="0" smtClean="0">
                          <a:solidFill>
                            <a:srgbClr val="24292E"/>
                          </a:solidFill>
                          <a:effectLst/>
                          <a:latin typeface="SFMono-Regular"/>
                        </a:rPr>
                        <a:t>                   </a:t>
                      </a:r>
                      <a:r>
                        <a:rPr lang="en-IN" sz="2400" dirty="0" err="1" smtClean="0">
                          <a:solidFill>
                            <a:srgbClr val="24292E"/>
                          </a:solidFill>
                          <a:effectLst/>
                          <a:latin typeface="SFMono-Regular"/>
                        </a:rPr>
                        <a:t>emailAddress</a:t>
                      </a:r>
                      <a:r>
                        <a:rPr lang="en-IN" sz="2400" dirty="0">
                          <a:solidFill>
                            <a:srgbClr val="D73A49"/>
                          </a:solidFill>
                          <a:effectLst/>
                          <a:latin typeface="SFMono-Regular"/>
                        </a:rPr>
                        <a:t>:</a:t>
                      </a:r>
                      <a:r>
                        <a:rPr lang="en-IN" sz="2400" dirty="0">
                          <a:solidFill>
                            <a:srgbClr val="24292E"/>
                          </a:solidFill>
                          <a:effectLst/>
                          <a:latin typeface="SFMono-Regular"/>
                        </a:rPr>
                        <a:t> email,</a:t>
                      </a:r>
                    </a:p>
                    <a:p>
                      <a:pPr algn="l" fontAlgn="t"/>
                      <a:r>
                        <a:rPr lang="en-IN" sz="2400" dirty="0" smtClean="0">
                          <a:solidFill>
                            <a:srgbClr val="24292E"/>
                          </a:solidFill>
                          <a:effectLst/>
                          <a:latin typeface="SFMono-Regular"/>
                        </a:rPr>
                        <a:t>                   </a:t>
                      </a:r>
                      <a:r>
                        <a:rPr lang="en-IN" sz="2400" dirty="0" err="1" smtClean="0">
                          <a:solidFill>
                            <a:srgbClr val="24292E"/>
                          </a:solidFill>
                          <a:effectLst/>
                          <a:latin typeface="SFMono-Regular"/>
                        </a:rPr>
                        <a:t>phoneNumber</a:t>
                      </a:r>
                      <a:r>
                        <a:rPr lang="en-IN" sz="2400" dirty="0">
                          <a:solidFill>
                            <a:srgbClr val="D73A49"/>
                          </a:solidFill>
                          <a:effectLst/>
                          <a:latin typeface="SFMono-Regular"/>
                        </a:rPr>
                        <a:t>:</a:t>
                      </a:r>
                      <a:r>
                        <a:rPr lang="en-IN" sz="2400" dirty="0">
                          <a:solidFill>
                            <a:srgbClr val="24292E"/>
                          </a:solidFill>
                          <a:effectLst/>
                          <a:latin typeface="SFMono-Regular"/>
                        </a:rPr>
                        <a:t> phone,</a:t>
                      </a:r>
                    </a:p>
                    <a:p>
                      <a:pPr algn="l" fontAlgn="t"/>
                      <a:r>
                        <a:rPr lang="en-IN" sz="2400" dirty="0" smtClean="0">
                          <a:solidFill>
                            <a:srgbClr val="24292E"/>
                          </a:solidFill>
                          <a:effectLst/>
                          <a:latin typeface="SFMono-Regular"/>
                        </a:rPr>
                        <a:t>                   </a:t>
                      </a:r>
                      <a:r>
                        <a:rPr lang="en-IN" sz="2400" dirty="0" err="1" smtClean="0">
                          <a:solidFill>
                            <a:srgbClr val="24292E"/>
                          </a:solidFill>
                          <a:effectLst/>
                          <a:latin typeface="SFMono-Regular"/>
                        </a:rPr>
                        <a:t>userName</a:t>
                      </a:r>
                      <a:r>
                        <a:rPr lang="en-IN" sz="2400" dirty="0">
                          <a:solidFill>
                            <a:srgbClr val="24292E"/>
                          </a:solidFill>
                          <a:effectLst/>
                          <a:latin typeface="SFMono-Regular"/>
                        </a:rPr>
                        <a:t>,</a:t>
                      </a:r>
                    </a:p>
                    <a:p>
                      <a:pPr algn="l" fontAlgn="t"/>
                      <a:r>
                        <a:rPr lang="en-IN" sz="2400" dirty="0" smtClean="0">
                          <a:solidFill>
                            <a:srgbClr val="24292E"/>
                          </a:solidFill>
                          <a:effectLst/>
                          <a:latin typeface="SFMono-Regular"/>
                        </a:rPr>
                        <a:t>       })),</a:t>
                      </a:r>
                      <a:endParaRPr lang="en-IN" sz="2400" dirty="0">
                        <a:solidFill>
                          <a:srgbClr val="24292E"/>
                        </a:solidFill>
                        <a:effectLst/>
                        <a:latin typeface="SFMono-Regular"/>
                      </a:endParaRPr>
                    </a:p>
                    <a:p>
                      <a:pPr algn="l" fontAlgn="t"/>
                      <a:r>
                        <a:rPr lang="en-IN" sz="2400" dirty="0" smtClean="0">
                          <a:solidFill>
                            <a:srgbClr val="6F42C1"/>
                          </a:solidFill>
                          <a:effectLst/>
                          <a:latin typeface="SFMono-Regular"/>
                        </a:rPr>
                        <a:t>                 tap</a:t>
                      </a:r>
                      <a:r>
                        <a:rPr lang="en-IN" sz="2400" dirty="0" smtClean="0">
                          <a:solidFill>
                            <a:srgbClr val="24292E"/>
                          </a:solidFill>
                          <a:effectLst/>
                          <a:latin typeface="SFMono-Regular"/>
                        </a:rPr>
                        <a:t>(</a:t>
                      </a:r>
                      <a:r>
                        <a:rPr lang="en-IN" sz="2400" dirty="0" err="1" smtClean="0">
                          <a:solidFill>
                            <a:srgbClr val="24292E"/>
                          </a:solidFill>
                          <a:effectLst/>
                          <a:latin typeface="SFMono-Regular"/>
                        </a:rPr>
                        <a:t>updateLoggingService</a:t>
                      </a:r>
                      <a:r>
                        <a:rPr lang="en-IN" sz="2400" dirty="0">
                          <a:solidFill>
                            <a:srgbClr val="24292E"/>
                          </a:solidFill>
                          <a:effectLst/>
                          <a:latin typeface="SFMono-Regular"/>
                        </a:rPr>
                        <a:t>),</a:t>
                      </a:r>
                    </a:p>
                    <a:p>
                      <a:pPr algn="l" fontAlgn="t"/>
                      <a:r>
                        <a:rPr lang="en-IN" sz="2400" dirty="0" smtClean="0">
                          <a:solidFill>
                            <a:srgbClr val="6F42C1"/>
                          </a:solidFill>
                          <a:effectLst/>
                          <a:latin typeface="SFMono-Regular"/>
                        </a:rPr>
                        <a:t>        </a:t>
                      </a:r>
                      <a:r>
                        <a:rPr lang="en-IN" sz="2400" dirty="0" err="1" smtClean="0">
                          <a:solidFill>
                            <a:srgbClr val="6F42C1"/>
                          </a:solidFill>
                          <a:effectLst/>
                          <a:latin typeface="SFMono-Regular"/>
                        </a:rPr>
                        <a:t>ignoreElements</a:t>
                      </a:r>
                      <a:r>
                        <a:rPr lang="en-IN" sz="2400" dirty="0">
                          <a:solidFill>
                            <a:srgbClr val="24292E"/>
                          </a:solidFill>
                          <a:effectLst/>
                          <a:latin typeface="SFMono-Regular"/>
                        </a:rPr>
                        <a:t>(),</a:t>
                      </a:r>
                    </a:p>
                    <a:p>
                      <a:pPr algn="l" fontAlgn="t"/>
                      <a:r>
                        <a:rPr lang="en-IN" sz="2400" dirty="0" smtClean="0">
                          <a:solidFill>
                            <a:srgbClr val="24292E"/>
                          </a:solidFill>
                          <a:effectLst/>
                          <a:latin typeface="SFMono-Regular"/>
                        </a:rPr>
                        <a:t>     )</a:t>
                      </a:r>
                      <a:endParaRPr lang="en-IN" sz="2400" dirty="0">
                        <a:solidFill>
                          <a:srgbClr val="24292E"/>
                        </a:solidFill>
                        <a:effectLst/>
                        <a:latin typeface="SFMono-Regular"/>
                      </a:endParaRPr>
                    </a:p>
                    <a:p>
                      <a:pPr algn="l" fontAlgn="t"/>
                      <a:r>
                        <a:rPr lang="en-IN" sz="2400" dirty="0">
                          <a:solidFill>
                            <a:srgbClr val="24292E"/>
                          </a:solidFill>
                          <a:effectLst/>
                          <a:latin typeface="SFMono-Regular"/>
                        </a:rPr>
                        <a:t>)</a:t>
                      </a:r>
                    </a:p>
                  </a:txBody>
                  <a:tcPr marL="76349" marR="76349" marT="30540" marB="7635">
                    <a:lnL>
                      <a:noFill/>
                    </a:lnL>
                    <a:lnT>
                      <a:noFill/>
                    </a:lnT>
                    <a:lnB>
                      <a:noFill/>
                    </a:lnB>
                    <a:solidFill>
                      <a:srgbClr val="FFFFFF"/>
                    </a:solidFill>
                  </a:tcPr>
                </a:tc>
                <a:extLst>
                  <a:ext uri="{0D108BD9-81ED-4DB2-BD59-A6C34878D82A}">
                    <a16:rowId xmlns:a16="http://schemas.microsoft.com/office/drawing/2014/main" xmlns="" val="607888527"/>
                  </a:ext>
                </a:extLst>
              </a:tr>
            </a:tbl>
          </a:graphicData>
        </a:graphic>
      </p:graphicFrame>
      <p:sp>
        <p:nvSpPr>
          <p:cNvPr id="7" name="TextBox 6"/>
          <p:cNvSpPr txBox="1"/>
          <p:nvPr/>
        </p:nvSpPr>
        <p:spPr>
          <a:xfrm>
            <a:off x="3809999" y="1326836"/>
            <a:ext cx="4419601" cy="707886"/>
          </a:xfrm>
          <a:prstGeom prst="rect">
            <a:avLst/>
          </a:prstGeom>
          <a:solidFill>
            <a:schemeClr val="accent1">
              <a:lumMod val="20000"/>
              <a:lumOff val="80000"/>
            </a:schemeClr>
          </a:solidFill>
        </p:spPr>
        <p:txBody>
          <a:bodyPr wrap="square" rtlCol="0">
            <a:spAutoFit/>
          </a:bodyPr>
          <a:lstStyle/>
          <a:p>
            <a:r>
              <a:rPr lang="en-IN" sz="2000" b="1" dirty="0"/>
              <a:t>filter(({ type }) =&gt; (</a:t>
            </a:r>
            <a:br>
              <a:rPr lang="en-IN" sz="2000" b="1" dirty="0"/>
            </a:br>
            <a:r>
              <a:rPr lang="en-IN" sz="2000" b="1" dirty="0"/>
              <a:t>type === 'USER::UPDATE_USER_INFO</a:t>
            </a:r>
            <a:r>
              <a:rPr lang="en-IN" sz="2000" b="1" dirty="0" smtClean="0"/>
              <a:t>'))</a:t>
            </a:r>
            <a:endParaRPr lang="en-IN" sz="2000" b="1" dirty="0"/>
          </a:p>
        </p:txBody>
      </p:sp>
      <p:cxnSp>
        <p:nvCxnSpPr>
          <p:cNvPr id="9" name="Straight Arrow Connector 8"/>
          <p:cNvCxnSpPr/>
          <p:nvPr/>
        </p:nvCxnSpPr>
        <p:spPr>
          <a:xfrm flipV="1">
            <a:off x="3505200" y="2070795"/>
            <a:ext cx="228600" cy="1492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88471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-Observable</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5" name="Rectangle 1"/>
          <p:cNvSpPr>
            <a:spLocks noChangeArrowheads="1"/>
          </p:cNvSpPr>
          <p:nvPr/>
        </p:nvSpPr>
        <p:spPr bwMode="auto">
          <a:xfrm>
            <a:off x="96983" y="2945725"/>
            <a:ext cx="9047017" cy="88317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309465" rIns="0" bIns="-4443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0" b="0" i="0" u="none" strike="noStrike" cap="none" normalizeH="0" baseline="0" dirty="0" smtClean="0">
              <a:ln>
                <a:noFill/>
              </a:ln>
              <a:solidFill>
                <a:srgbClr val="FF0000"/>
              </a:solidFill>
              <a:effectLst/>
            </a:endParaRPr>
          </a:p>
        </p:txBody>
      </p:sp>
      <p:sp>
        <p:nvSpPr>
          <p:cNvPr id="6" name="Rectangle 1"/>
          <p:cNvSpPr>
            <a:spLocks noChangeArrowheads="1"/>
          </p:cNvSpPr>
          <p:nvPr/>
        </p:nvSpPr>
        <p:spPr bwMode="auto">
          <a:xfrm>
            <a:off x="86591" y="1089683"/>
            <a:ext cx="9047017" cy="547842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err="1" smtClean="0">
                <a:ln>
                  <a:noFill/>
                </a:ln>
                <a:solidFill>
                  <a:srgbClr val="FF0000"/>
                </a:solidFill>
                <a:effectLst/>
                <a:latin typeface="Menlo"/>
              </a:rPr>
              <a:t>ofType</a:t>
            </a:r>
            <a:r>
              <a:rPr kumimoji="0" lang="en-US" altLang="en-US" sz="2500" b="0" i="0" u="none" strike="noStrike" cap="none" normalizeH="0" baseline="0" dirty="0" smtClean="0">
                <a:ln>
                  <a:noFill/>
                </a:ln>
                <a:solidFill>
                  <a:schemeClr val="tx1"/>
                </a:solidFill>
                <a:effectLst/>
                <a:latin typeface="medium-content-serif-font"/>
              </a:rPr>
              <a:t> is like checking for </a:t>
            </a:r>
            <a:r>
              <a:rPr kumimoji="0" lang="en-US" altLang="en-US" sz="2500" b="0" i="0" u="none" strike="noStrike" cap="none" normalizeH="0" baseline="0" dirty="0" err="1" smtClean="0">
                <a:ln>
                  <a:noFill/>
                </a:ln>
                <a:solidFill>
                  <a:schemeClr val="tx1"/>
                </a:solidFill>
                <a:effectLst/>
                <a:latin typeface="Menlo"/>
              </a:rPr>
              <a:t>action.type</a:t>
            </a:r>
            <a:r>
              <a:rPr kumimoji="0" lang="en-US" altLang="en-US" sz="2500" b="0" i="0" u="none" strike="noStrike" cap="none" normalizeH="0" baseline="0" dirty="0" smtClean="0">
                <a:ln>
                  <a:noFill/>
                </a:ln>
                <a:solidFill>
                  <a:schemeClr val="tx1"/>
                </a:solidFill>
                <a:effectLst/>
                <a:latin typeface="medium-content-serif-font"/>
              </a:rPr>
              <a:t> in a state reducer.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500" dirty="0">
              <a:latin typeface="medium-content-serif-fon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chemeClr val="tx1"/>
                </a:solidFill>
                <a:effectLst/>
                <a:latin typeface="medium-content-serif-font"/>
              </a:rPr>
              <a:t>Any action that occurs will go through this </a:t>
            </a:r>
            <a:r>
              <a:rPr kumimoji="0" lang="en-US" altLang="en-US" sz="2500" b="0" i="0" u="none" strike="noStrike" cap="none" normalizeH="0" baseline="0" dirty="0" err="1" smtClean="0">
                <a:ln>
                  <a:noFill/>
                </a:ln>
                <a:solidFill>
                  <a:schemeClr val="tx1"/>
                </a:solidFill>
                <a:effectLst/>
                <a:latin typeface="Menlo"/>
              </a:rPr>
              <a:t>ofType</a:t>
            </a:r>
            <a:r>
              <a:rPr kumimoji="0" lang="en-US" altLang="en-US" sz="2500" b="0" i="0" u="none" strike="noStrike" cap="none" normalizeH="0" baseline="0" dirty="0" smtClean="0">
                <a:ln>
                  <a:noFill/>
                </a:ln>
                <a:solidFill>
                  <a:schemeClr val="tx1"/>
                </a:solidFill>
                <a:effectLst/>
                <a:latin typeface="medium-content-serif-font"/>
              </a:rPr>
              <a:t> check and either proceed or stay.</a:t>
            </a:r>
            <a:endParaRPr kumimoji="0" lang="en-US" altLang="en-US" sz="25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500" b="0" i="0" u="none" strike="noStrike" cap="none" normalizeH="0" baseline="0" dirty="0" smtClean="0">
              <a:ln>
                <a:noFill/>
              </a:ln>
              <a:solidFill>
                <a:schemeClr val="tx1"/>
              </a:solidFill>
              <a:effectLst/>
              <a:latin typeface="medium-content-serif-fon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chemeClr val="tx1"/>
                </a:solidFill>
                <a:effectLst/>
                <a:latin typeface="medium-content-serif-font"/>
              </a:rPr>
              <a:t>Because a logging service requires our user’s data formatted in a certain way, we’ll map it to a new object, then pass that over to the logging service using </a:t>
            </a:r>
            <a:r>
              <a:rPr kumimoji="0" lang="en-US" altLang="en-US" sz="2500" b="0" i="0" u="none" strike="noStrike" cap="none" normalizeH="0" baseline="0" dirty="0" smtClean="0">
                <a:ln>
                  <a:noFill/>
                </a:ln>
                <a:solidFill>
                  <a:schemeClr val="tx1"/>
                </a:solidFill>
                <a:effectLst/>
                <a:latin typeface="Menlo"/>
              </a:rPr>
              <a:t>tap</a:t>
            </a:r>
            <a:r>
              <a:rPr kumimoji="0" lang="en-US" altLang="en-US" sz="2500" b="0" i="0" u="none" strike="noStrike" cap="none" normalizeH="0" baseline="0" dirty="0" smtClean="0">
                <a:ln>
                  <a:noFill/>
                </a:ln>
                <a:solidFill>
                  <a:schemeClr val="tx1"/>
                </a:solidFill>
                <a:effectLst/>
                <a:latin typeface="medium-content-serif-font"/>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5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FF0000"/>
                </a:solidFill>
                <a:effectLst/>
                <a:latin typeface="Menlo"/>
              </a:rPr>
              <a:t>tap</a:t>
            </a:r>
            <a:r>
              <a:rPr kumimoji="0" lang="en-US" altLang="en-US" sz="2500" b="0" i="0" u="none" strike="noStrike" cap="none" normalizeH="0" baseline="0" dirty="0" smtClean="0">
                <a:ln>
                  <a:noFill/>
                </a:ln>
                <a:solidFill>
                  <a:schemeClr val="tx1"/>
                </a:solidFill>
                <a:effectLst/>
                <a:latin typeface="medium-content-serif-font"/>
              </a:rPr>
              <a:t> is used  to do side-effects such as a </a:t>
            </a:r>
            <a:r>
              <a:rPr kumimoji="0" lang="en-US" altLang="en-US" sz="2500" b="0" i="0" u="none" strike="noStrike" cap="none" normalizeH="0" baseline="0" dirty="0" smtClean="0">
                <a:ln>
                  <a:noFill/>
                </a:ln>
                <a:solidFill>
                  <a:schemeClr val="tx1"/>
                </a:solidFill>
                <a:effectLst/>
                <a:latin typeface="Menlo"/>
              </a:rPr>
              <a:t>console.log</a:t>
            </a:r>
            <a:r>
              <a:rPr kumimoji="0" lang="en-US" altLang="en-US" sz="2500" b="0" i="0" u="none" strike="noStrike" cap="none" normalizeH="0" baseline="0" dirty="0" smtClean="0">
                <a:ln>
                  <a:noFill/>
                </a:ln>
                <a:solidFill>
                  <a:schemeClr val="tx1"/>
                </a:solidFill>
                <a:effectLst/>
                <a:latin typeface="medium-content-serif-font"/>
              </a:rPr>
              <a:t> or hook into a 3rd party tool like </a:t>
            </a:r>
            <a:r>
              <a:rPr kumimoji="0" lang="en-US" altLang="en-US" sz="2500" b="0" i="0" u="none" strike="noStrike" cap="none" normalizeH="0" baseline="0" dirty="0" err="1" smtClean="0">
                <a:ln>
                  <a:noFill/>
                </a:ln>
                <a:solidFill>
                  <a:schemeClr val="tx1"/>
                </a:solidFill>
                <a:effectLst/>
                <a:latin typeface="Menlo"/>
              </a:rPr>
              <a:t>updateLoggingService</a:t>
            </a:r>
            <a:r>
              <a:rPr kumimoji="0" lang="en-US" altLang="en-US" sz="2500" b="0" i="0" u="none" strike="noStrike" cap="none" normalizeH="0" baseline="0" dirty="0" smtClean="0">
                <a:ln>
                  <a:noFill/>
                </a:ln>
                <a:solidFill>
                  <a:schemeClr val="tx1"/>
                </a:solidFill>
                <a:effectLst/>
                <a:latin typeface="medium-content-serif-font"/>
              </a:rPr>
              <a: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500" dirty="0">
              <a:latin typeface="medium-content-serif-fon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chemeClr val="tx1"/>
                </a:solidFill>
                <a:effectLst/>
                <a:latin typeface="medium-content-serif-font"/>
              </a:rPr>
              <a:t> It’s exactly the same as a Promise’s </a:t>
            </a:r>
            <a:r>
              <a:rPr kumimoji="0" lang="en-US" altLang="en-US" sz="2500" b="0" i="0" u="none" strike="noStrike" cap="none" normalizeH="0" baseline="0" dirty="0" smtClean="0">
                <a:ln>
                  <a:noFill/>
                </a:ln>
                <a:solidFill>
                  <a:schemeClr val="tx1"/>
                </a:solidFill>
                <a:effectLst/>
                <a:latin typeface="Menlo"/>
              </a:rPr>
              <a:t>.then()</a:t>
            </a:r>
            <a:r>
              <a:rPr kumimoji="0" lang="en-US" altLang="en-US" sz="2500" b="0" i="0" u="none" strike="noStrike" cap="none" normalizeH="0" baseline="0" dirty="0" smtClean="0">
                <a:ln>
                  <a:noFill/>
                </a:ln>
                <a:solidFill>
                  <a:schemeClr val="tx1"/>
                </a:solidFill>
                <a:effectLst/>
                <a:latin typeface="medium-content-serif-font"/>
              </a:rPr>
              <a:t> except it doesn’t mutate the state of the pipeline.</a:t>
            </a:r>
            <a:endParaRPr kumimoji="0" lang="en-US" altLang="en-US" sz="25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203799672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RxJS</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6" name="Rectangle 2"/>
          <p:cNvSpPr>
            <a:spLocks noChangeArrowheads="1"/>
          </p:cNvSpPr>
          <p:nvPr/>
        </p:nvSpPr>
        <p:spPr bwMode="auto">
          <a:xfrm>
            <a:off x="228600" y="2515344"/>
            <a:ext cx="7924800" cy="2000548"/>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dirty="0" err="1">
                <a:solidFill>
                  <a:srgbClr val="455065"/>
                </a:solidFill>
                <a:latin typeface="IBM Plex Mono"/>
              </a:rPr>
              <a:t>o</a:t>
            </a:r>
            <a:r>
              <a:rPr kumimoji="0" lang="en-US" altLang="en-US" sz="2600" b="0" i="0" u="none" strike="noStrike" cap="none" normalizeH="0" baseline="0" dirty="0" err="1" smtClean="0">
                <a:ln>
                  <a:noFill/>
                </a:ln>
                <a:solidFill>
                  <a:srgbClr val="455065"/>
                </a:solidFill>
                <a:effectLst/>
                <a:latin typeface="IBM Plex Mono"/>
              </a:rPr>
              <a:t>bservable.subscribe</a:t>
            </a:r>
            <a:r>
              <a:rPr kumimoji="0" lang="en-US" altLang="en-US" sz="2600" b="0" i="0" u="none" strike="noStrike" cap="none" normalizeH="0" baseline="0" dirty="0" smtClean="0">
                <a:ln>
                  <a:noFill/>
                </a:ln>
                <a:solidFill>
                  <a:srgbClr val="455065"/>
                </a:solidFill>
                <a:effectLst/>
                <a:latin typeface="IBM Plex Mono"/>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0" i="0" u="none" strike="noStrike" cap="none" normalizeH="0" baseline="0" dirty="0" smtClean="0">
                <a:ln>
                  <a:noFill/>
                </a:ln>
                <a:solidFill>
                  <a:srgbClr val="455065"/>
                </a:solidFill>
                <a:effectLst/>
                <a:latin typeface="IBM Plex Mono"/>
              </a:rPr>
              <a:t> next: value =&gt; </a:t>
            </a:r>
            <a:r>
              <a:rPr kumimoji="0" lang="en-US" altLang="en-US" sz="2600" b="0" i="0" u="none" strike="noStrike" cap="none" normalizeH="0" baseline="0" dirty="0" smtClean="0">
                <a:ln>
                  <a:noFill/>
                </a:ln>
                <a:solidFill>
                  <a:srgbClr val="0086B3"/>
                </a:solidFill>
                <a:effectLst/>
                <a:latin typeface="IBM Plex Mono"/>
              </a:rPr>
              <a:t>console</a:t>
            </a:r>
            <a:r>
              <a:rPr kumimoji="0" lang="en-US" altLang="en-US" sz="2600" b="0" i="0" u="none" strike="noStrike" cap="none" normalizeH="0" baseline="0" dirty="0" smtClean="0">
                <a:ln>
                  <a:noFill/>
                </a:ln>
                <a:solidFill>
                  <a:srgbClr val="455065"/>
                </a:solidFill>
                <a:effectLst/>
                <a:latin typeface="IBM Plex Mono"/>
              </a:rPr>
              <a:t>.log(</a:t>
            </a:r>
            <a:r>
              <a:rPr kumimoji="0" lang="en-US" altLang="en-US" sz="2600" b="0" i="0" u="none" strike="noStrike" cap="none" normalizeH="0" baseline="0" dirty="0" smtClean="0">
                <a:ln>
                  <a:noFill/>
                </a:ln>
                <a:solidFill>
                  <a:srgbClr val="DD1144"/>
                </a:solidFill>
                <a:effectLst/>
                <a:latin typeface="IBM Plex Mono"/>
              </a:rPr>
              <a:t>`Value is </a:t>
            </a:r>
            <a:r>
              <a:rPr kumimoji="0" lang="en-US" altLang="en-US" sz="2600" b="0" i="0" u="none" strike="noStrike" cap="none" normalizeH="0" baseline="0" dirty="0" smtClean="0">
                <a:ln>
                  <a:noFill/>
                </a:ln>
                <a:solidFill>
                  <a:srgbClr val="333333"/>
                </a:solidFill>
                <a:effectLst/>
                <a:latin typeface="IBM Plex Mono"/>
              </a:rPr>
              <a:t>${value}</a:t>
            </a:r>
            <a:r>
              <a:rPr kumimoji="0" lang="en-US" altLang="en-US" sz="2600" b="0" i="0" u="none" strike="noStrike" cap="none" normalizeH="0" baseline="0" dirty="0" smtClean="0">
                <a:ln>
                  <a:noFill/>
                </a:ln>
                <a:solidFill>
                  <a:srgbClr val="DD1144"/>
                </a:solidFill>
                <a:effectLst/>
                <a:latin typeface="IBM Plex Mono"/>
              </a:rPr>
              <a:t>`</a:t>
            </a:r>
            <a:r>
              <a:rPr kumimoji="0" lang="en-US" altLang="en-US" sz="2600" b="0" i="0" u="none" strike="noStrike" cap="none" normalizeH="0" baseline="0" dirty="0" smtClean="0">
                <a:ln>
                  <a:noFill/>
                </a:ln>
                <a:solidFill>
                  <a:srgbClr val="455065"/>
                </a:solidFill>
                <a:effectLst/>
                <a:latin typeface="IBM Plex Mono"/>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0" i="0" u="none" strike="noStrike" cap="none" normalizeH="0" baseline="0" dirty="0" smtClean="0">
                <a:ln>
                  <a:noFill/>
                </a:ln>
                <a:solidFill>
                  <a:srgbClr val="455065"/>
                </a:solidFill>
                <a:effectLst/>
                <a:latin typeface="IBM Plex Mono"/>
              </a:rPr>
              <a:t> error: err =&gt; </a:t>
            </a:r>
            <a:r>
              <a:rPr kumimoji="0" lang="en-US" altLang="en-US" sz="2600" b="0" i="0" u="none" strike="noStrike" cap="none" normalizeH="0" baseline="0" dirty="0" smtClean="0">
                <a:ln>
                  <a:noFill/>
                </a:ln>
                <a:solidFill>
                  <a:srgbClr val="0086B3"/>
                </a:solidFill>
                <a:effectLst/>
                <a:latin typeface="IBM Plex Mono"/>
              </a:rPr>
              <a:t>console</a:t>
            </a:r>
            <a:r>
              <a:rPr kumimoji="0" lang="en-US" altLang="en-US" sz="2600" b="0" i="0" u="none" strike="noStrike" cap="none" normalizeH="0" baseline="0" dirty="0" smtClean="0">
                <a:ln>
                  <a:noFill/>
                </a:ln>
                <a:solidFill>
                  <a:srgbClr val="455065"/>
                </a:solidFill>
                <a:effectLst/>
                <a:latin typeface="IBM Plex Mono"/>
              </a:rPr>
              <a:t>.log(err),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0" i="0" u="none" strike="noStrike" cap="none" normalizeH="0" baseline="0" dirty="0" smtClean="0">
                <a:ln>
                  <a:noFill/>
                </a:ln>
                <a:solidFill>
                  <a:srgbClr val="455065"/>
                </a:solidFill>
                <a:effectLst/>
                <a:latin typeface="IBM Plex Mono"/>
              </a:rPr>
              <a:t>complete: () =&gt; </a:t>
            </a:r>
            <a:r>
              <a:rPr kumimoji="0" lang="en-US" altLang="en-US" sz="2600" b="0" i="0" u="none" strike="noStrike" cap="none" normalizeH="0" baseline="0" dirty="0" smtClean="0">
                <a:ln>
                  <a:noFill/>
                </a:ln>
                <a:solidFill>
                  <a:srgbClr val="0086B3"/>
                </a:solidFill>
                <a:effectLst/>
                <a:latin typeface="IBM Plex Mono"/>
              </a:rPr>
              <a:t>console</a:t>
            </a:r>
            <a:r>
              <a:rPr kumimoji="0" lang="en-US" altLang="en-US" sz="2600" b="0" i="0" u="none" strike="noStrike" cap="none" normalizeH="0" baseline="0" dirty="0" smtClean="0">
                <a:ln>
                  <a:noFill/>
                </a:ln>
                <a:solidFill>
                  <a:srgbClr val="455065"/>
                </a:solidFill>
                <a:effectLst/>
                <a:latin typeface="IBM Plex Mono"/>
              </a:rPr>
              <a:t>.log(</a:t>
            </a:r>
            <a:r>
              <a:rPr kumimoji="0" lang="en-US" altLang="en-US" sz="2600" b="0" i="0" u="none" strike="noStrike" cap="none" normalizeH="0" baseline="0" dirty="0" smtClean="0">
                <a:ln>
                  <a:noFill/>
                </a:ln>
                <a:solidFill>
                  <a:srgbClr val="DD1144"/>
                </a:solidFill>
                <a:effectLst/>
                <a:latin typeface="IBM Plex Mono"/>
              </a:rPr>
              <a:t>`Completed`</a:t>
            </a:r>
            <a:r>
              <a:rPr kumimoji="0" lang="en-US" altLang="en-US" sz="2600" b="0" i="0" u="none" strike="noStrike" cap="none" normalizeH="0" baseline="0" dirty="0" smtClean="0">
                <a:ln>
                  <a:noFill/>
                </a:ln>
                <a:solidFill>
                  <a:srgbClr val="455065"/>
                </a:solidFill>
                <a:effectLst/>
                <a:latin typeface="IBM Plex Mono"/>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0" i="0" u="none" strike="noStrike" cap="none" normalizeH="0" baseline="0" dirty="0" smtClean="0">
                <a:ln>
                  <a:noFill/>
                </a:ln>
                <a:solidFill>
                  <a:srgbClr val="455065"/>
                </a:solidFill>
                <a:effectLst/>
                <a:latin typeface="IBM Plex Mono"/>
              </a:rPr>
              <a:t> })</a:t>
            </a:r>
            <a:r>
              <a:rPr kumimoji="0" lang="en-US" altLang="en-US" sz="2600" b="0" i="0" u="none" strike="noStrike" cap="none" normalizeH="0" baseline="0" dirty="0" smtClean="0">
                <a:ln>
                  <a:noFill/>
                </a:ln>
                <a:solidFill>
                  <a:schemeClr val="tx1"/>
                </a:solidFill>
                <a:effectLst/>
              </a:rPr>
              <a:t> </a:t>
            </a:r>
            <a:endParaRPr kumimoji="0" lang="en-US" altLang="en-US" sz="26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7488829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RxJS</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4" name="Rectangle 1"/>
          <p:cNvSpPr>
            <a:spLocks noChangeArrowheads="1"/>
          </p:cNvSpPr>
          <p:nvPr/>
        </p:nvSpPr>
        <p:spPr bwMode="auto">
          <a:xfrm flipH="1">
            <a:off x="76200" y="1066800"/>
            <a:ext cx="9067799" cy="5386090"/>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rgbClr val="333333"/>
                </a:solidFill>
                <a:effectLst/>
                <a:latin typeface="IBM Plex Mono"/>
              </a:rPr>
              <a:t>import</a:t>
            </a:r>
            <a:r>
              <a:rPr kumimoji="0" lang="en-US" altLang="en-US" sz="2500" b="0" i="0" u="none" strike="noStrike" cap="none" normalizeH="0" baseline="0" dirty="0" smtClean="0">
                <a:ln>
                  <a:noFill/>
                </a:ln>
                <a:solidFill>
                  <a:srgbClr val="455065"/>
                </a:solidFill>
                <a:effectLst/>
                <a:latin typeface="IBM Plex Mono"/>
              </a:rPr>
              <a:t> { Observable } </a:t>
            </a:r>
            <a:r>
              <a:rPr kumimoji="0" lang="en-US" altLang="en-US" sz="2500" b="1" i="0" u="none" strike="noStrike" cap="none" normalizeH="0" baseline="0" dirty="0" smtClean="0">
                <a:ln>
                  <a:noFill/>
                </a:ln>
                <a:solidFill>
                  <a:srgbClr val="333333"/>
                </a:solidFill>
                <a:effectLst/>
                <a:latin typeface="IBM Plex Mono"/>
              </a:rPr>
              <a:t>from</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err="1" smtClean="0">
                <a:ln>
                  <a:noFill/>
                </a:ln>
                <a:solidFill>
                  <a:srgbClr val="DD1144"/>
                </a:solidFill>
                <a:effectLst/>
                <a:latin typeface="IBM Plex Mono"/>
              </a:rPr>
              <a:t>rxjs</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err="1" smtClean="0">
                <a:ln>
                  <a:noFill/>
                </a:ln>
                <a:solidFill>
                  <a:srgbClr val="333333"/>
                </a:solidFill>
                <a:effectLst/>
                <a:latin typeface="IBM Plex Mono"/>
              </a:rPr>
              <a:t>const</a:t>
            </a:r>
            <a:r>
              <a:rPr kumimoji="0" lang="en-US" altLang="en-US" sz="2500" b="0" i="0" u="none" strike="noStrike" cap="none" normalizeH="0" baseline="0" dirty="0" smtClean="0">
                <a:ln>
                  <a:noFill/>
                </a:ln>
                <a:solidFill>
                  <a:srgbClr val="455065"/>
                </a:solidFill>
                <a:effectLst/>
                <a:latin typeface="IBM Plex Mono"/>
              </a:rPr>
              <a:t> observable$ = </a:t>
            </a:r>
            <a:r>
              <a:rPr kumimoji="0" lang="en-US" altLang="en-US" sz="2500" b="1" i="0" u="none" strike="noStrike" cap="none" normalizeH="0" baseline="0" dirty="0" smtClean="0">
                <a:ln>
                  <a:noFill/>
                </a:ln>
                <a:solidFill>
                  <a:srgbClr val="333333"/>
                </a:solidFill>
                <a:effectLst/>
                <a:latin typeface="IBM Plex Mono"/>
              </a:rPr>
              <a:t>new</a:t>
            </a:r>
            <a:r>
              <a:rPr kumimoji="0" lang="en-US" altLang="en-US" sz="2500" b="0" i="0" u="none" strike="noStrike" cap="none" normalizeH="0" baseline="0" dirty="0" smtClean="0">
                <a:ln>
                  <a:noFill/>
                </a:ln>
                <a:solidFill>
                  <a:srgbClr val="455065"/>
                </a:solidFill>
                <a:effectLst/>
                <a:latin typeface="IBM Plex Mono"/>
              </a:rPr>
              <a:t> Observable(</a:t>
            </a:r>
            <a:r>
              <a:rPr kumimoji="0" lang="en-US" altLang="en-US" sz="2500" b="1" i="0" u="none" strike="noStrike" cap="none" normalizeH="0" baseline="0" dirty="0" smtClean="0">
                <a:ln>
                  <a:noFill/>
                </a:ln>
                <a:solidFill>
                  <a:srgbClr val="333333"/>
                </a:solidFill>
                <a:effectLst/>
                <a:latin typeface="IBM Plex Mono"/>
              </a:rPr>
              <a:t>function</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1" i="0" u="none" strike="noStrike" cap="none" normalizeH="0" baseline="0" dirty="0" smtClean="0">
                <a:ln>
                  <a:noFill/>
                </a:ln>
                <a:solidFill>
                  <a:srgbClr val="990000"/>
                </a:solidFill>
                <a:effectLst/>
                <a:latin typeface="IBM Plex Mono"/>
              </a:rPr>
              <a:t>subscribe</a:t>
            </a:r>
            <a:r>
              <a:rPr kumimoji="0" lang="en-US" altLang="en-US" sz="2500" b="0" i="0" u="none" strike="noStrike" cap="none" normalizeH="0" baseline="0" dirty="0" smtClean="0">
                <a:ln>
                  <a:noFill/>
                </a:ln>
                <a:solidFill>
                  <a:srgbClr val="455065"/>
                </a:solidFill>
                <a:effectLst/>
                <a:latin typeface="IBM Plex Mono"/>
              </a:rPr>
              <a:t>(subscriber)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1" i="0" u="none" strike="noStrike" cap="none" normalizeH="0" baseline="0" dirty="0" err="1" smtClean="0">
                <a:ln>
                  <a:noFill/>
                </a:ln>
                <a:solidFill>
                  <a:srgbClr val="333333"/>
                </a:solidFill>
                <a:effectLst/>
                <a:latin typeface="IBM Plex Mono"/>
              </a:rPr>
              <a:t>const</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err="1" smtClean="0">
                <a:ln>
                  <a:noFill/>
                </a:ln>
                <a:solidFill>
                  <a:srgbClr val="455065"/>
                </a:solidFill>
                <a:effectLst/>
                <a:latin typeface="IBM Plex Mono"/>
              </a:rPr>
              <a:t>intervalId</a:t>
            </a: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0" i="0" u="none" strike="noStrike" cap="none" normalizeH="0" baseline="0" dirty="0" err="1" smtClean="0">
                <a:ln>
                  <a:noFill/>
                </a:ln>
                <a:solidFill>
                  <a:srgbClr val="455065"/>
                </a:solidFill>
                <a:effectLst/>
                <a:latin typeface="IBM Plex Mono"/>
              </a:rPr>
              <a:t>setInterval</a:t>
            </a:r>
            <a:r>
              <a:rPr kumimoji="0" lang="en-US" altLang="en-US" sz="2500" b="0" i="0" u="none" strike="noStrike" cap="none" normalizeH="0" baseline="0" dirty="0" smtClean="0">
                <a:ln>
                  <a:noFill/>
                </a:ln>
                <a:solidFill>
                  <a:srgbClr val="455065"/>
                </a:solidFill>
                <a:effectLst/>
                <a:latin typeface="IBM Plex Mono"/>
              </a:rPr>
              <a:t>(() =&gt;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err="1" smtClean="0">
                <a:ln>
                  <a:noFill/>
                </a:ln>
                <a:solidFill>
                  <a:srgbClr val="455065"/>
                </a:solidFill>
                <a:effectLst/>
                <a:latin typeface="IBM Plex Mono"/>
              </a:rPr>
              <a:t>subscriber.next</a:t>
            </a:r>
            <a:r>
              <a:rPr kumimoji="0" lang="en-US" altLang="en-US" sz="2500" b="0" i="0" u="none" strike="noStrike" cap="none" normalizeH="0" baseline="0" dirty="0" smtClean="0">
                <a:ln>
                  <a:noFill/>
                </a:ln>
                <a:solidFill>
                  <a:srgbClr val="455065"/>
                </a:solidFill>
                <a:effectLst/>
                <a:latin typeface="IBM Plex Mono"/>
              </a:rPr>
              <a:t>(</a:t>
            </a:r>
            <a:r>
              <a:rPr kumimoji="0" lang="en-US" altLang="en-US" sz="2500" b="0" i="0" u="none" strike="noStrike" cap="none" normalizeH="0" baseline="0" dirty="0" smtClean="0">
                <a:ln>
                  <a:noFill/>
                </a:ln>
                <a:solidFill>
                  <a:srgbClr val="DD1144"/>
                </a:solidFill>
                <a:effectLst/>
                <a:latin typeface="IBM Plex Mono"/>
              </a:rPr>
              <a:t>'hi'</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kumimoji="0" lang="en-US" altLang="en-US" sz="2500" b="0" i="0" u="none" strike="noStrike" cap="none" normalizeH="0" baseline="0" dirty="0" err="1" smtClean="0">
                <a:ln>
                  <a:noFill/>
                </a:ln>
                <a:solidFill>
                  <a:srgbClr val="455065"/>
                </a:solidFill>
                <a:effectLst/>
                <a:latin typeface="IBM Plex Mono"/>
              </a:rPr>
              <a:t>subscriber.complete</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err="1" smtClean="0">
                <a:ln>
                  <a:noFill/>
                </a:ln>
                <a:solidFill>
                  <a:srgbClr val="455065"/>
                </a:solidFill>
                <a:effectLst/>
                <a:latin typeface="IBM Plex Mono"/>
              </a:rPr>
              <a:t>clearInterval</a:t>
            </a:r>
            <a:r>
              <a:rPr kumimoji="0" lang="en-US" altLang="en-US" sz="2500" b="0" i="0" u="none" strike="noStrike" cap="none" normalizeH="0" baseline="0" dirty="0" smtClean="0">
                <a:ln>
                  <a:noFill/>
                </a:ln>
                <a:solidFill>
                  <a:srgbClr val="455065"/>
                </a:solidFill>
                <a:effectLst/>
                <a:latin typeface="IBM Plex Mono"/>
              </a:rPr>
              <a:t>(</a:t>
            </a:r>
            <a:r>
              <a:rPr kumimoji="0" lang="en-US" altLang="en-US" sz="2500" b="0" i="0" u="none" strike="noStrike" cap="none" normalizeH="0" baseline="0" dirty="0" err="1" smtClean="0">
                <a:ln>
                  <a:noFill/>
                </a:ln>
                <a:solidFill>
                  <a:srgbClr val="455065"/>
                </a:solidFill>
                <a:effectLst/>
                <a:latin typeface="IBM Plex Mono"/>
              </a:rPr>
              <a:t>intervalId</a:t>
            </a:r>
            <a:r>
              <a:rPr kumimoji="0" lang="en-US" altLang="en-US" sz="2500" b="0" i="0" u="none" strike="noStrike" cap="none" normalizeH="0" baseline="0" dirty="0" smtClean="0">
                <a:ln>
                  <a:noFill/>
                </a:ln>
                <a:solidFill>
                  <a:srgbClr val="455065"/>
                </a:solidFill>
                <a:effectLst/>
                <a:latin typeface="IBM Plex Mono"/>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0" i="0" u="none" strike="noStrike" cap="none" normalizeH="0" baseline="0" dirty="0" smtClean="0">
                <a:ln>
                  <a:noFill/>
                </a:ln>
                <a:solidFill>
                  <a:srgbClr val="008080"/>
                </a:solidFill>
                <a:effectLst/>
                <a:latin typeface="IBM Plex Mono"/>
              </a:rPr>
              <a:t>1000</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500" dirty="0">
              <a:solidFill>
                <a:srgbClr val="455065"/>
              </a:solidFill>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err="1" smtClean="0">
                <a:ln>
                  <a:noFill/>
                </a:ln>
                <a:solidFill>
                  <a:srgbClr val="455065"/>
                </a:solidFill>
                <a:effectLst/>
                <a:latin typeface="IBM Plex Mono"/>
              </a:rPr>
              <a:t>observable$.subscribe</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value =&gt; </a:t>
            </a:r>
            <a:r>
              <a:rPr kumimoji="0" lang="en-US" altLang="en-US" sz="2500" b="0" i="0" u="none" strike="noStrike" cap="none" normalizeH="0" baseline="0" dirty="0" smtClean="0">
                <a:ln>
                  <a:noFill/>
                </a:ln>
                <a:solidFill>
                  <a:srgbClr val="0086B3"/>
                </a:solidFill>
                <a:effectLst/>
                <a:latin typeface="IBM Plex Mono"/>
              </a:rPr>
              <a:t>console</a:t>
            </a:r>
            <a:r>
              <a:rPr kumimoji="0" lang="en-US" altLang="en-US" sz="2500" b="0" i="0" u="none" strike="noStrike" cap="none" normalizeH="0" baseline="0" dirty="0" smtClean="0">
                <a:ln>
                  <a:noFill/>
                </a:ln>
                <a:solidFill>
                  <a:srgbClr val="455065"/>
                </a:solidFill>
                <a:effectLst/>
                <a:latin typeface="IBM Plex Mono"/>
              </a:rPr>
              <a:t>.log(</a:t>
            </a:r>
            <a:r>
              <a:rPr kumimoji="0" lang="en-US" altLang="en-US" sz="2500" b="0" i="0" u="none" strike="noStrike" cap="none" normalizeH="0" baseline="0" dirty="0" smtClean="0">
                <a:ln>
                  <a:noFill/>
                </a:ln>
                <a:solidFill>
                  <a:srgbClr val="DD1144"/>
                </a:solidFill>
                <a:effectLst/>
                <a:latin typeface="IBM Plex Mono"/>
              </a:rPr>
              <a:t>`Value is </a:t>
            </a:r>
            <a:r>
              <a:rPr kumimoji="0" lang="en-US" altLang="en-US" sz="2500" b="0" i="0" u="none" strike="noStrike" cap="none" normalizeH="0" baseline="0" dirty="0" smtClean="0">
                <a:ln>
                  <a:noFill/>
                </a:ln>
                <a:solidFill>
                  <a:srgbClr val="333333"/>
                </a:solidFill>
                <a:effectLst/>
                <a:latin typeface="IBM Plex Mono"/>
              </a:rPr>
              <a:t>${value}</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err =&gt; </a:t>
            </a:r>
            <a:r>
              <a:rPr kumimoji="0" lang="en-US" altLang="en-US" sz="2500" b="0" i="0" u="none" strike="noStrike" cap="none" normalizeH="0" baseline="0" dirty="0" smtClean="0">
                <a:ln>
                  <a:noFill/>
                </a:ln>
                <a:solidFill>
                  <a:srgbClr val="0086B3"/>
                </a:solidFill>
                <a:effectLst/>
                <a:latin typeface="IBM Plex Mono"/>
              </a:rPr>
              <a:t>console</a:t>
            </a:r>
            <a:r>
              <a:rPr kumimoji="0" lang="en-US" altLang="en-US" sz="2500" b="0" i="0" u="none" strike="noStrike" cap="none" normalizeH="0" baseline="0" dirty="0" smtClean="0">
                <a:ln>
                  <a:noFill/>
                </a:ln>
                <a:solidFill>
                  <a:srgbClr val="455065"/>
                </a:solidFill>
                <a:effectLst/>
                <a:latin typeface="IBM Plex Mono"/>
              </a:rPr>
              <a:t>.log(err)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chemeClr val="tx1"/>
                </a:solidFill>
                <a:effectLst/>
              </a:rPr>
              <a:t> </a:t>
            </a:r>
            <a:endParaRPr kumimoji="0" lang="en-US" altLang="en-US" sz="25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0193552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RxJS</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5" name="Rectangle 1"/>
          <p:cNvSpPr>
            <a:spLocks noChangeArrowheads="1"/>
          </p:cNvSpPr>
          <p:nvPr/>
        </p:nvSpPr>
        <p:spPr bwMode="auto">
          <a:xfrm>
            <a:off x="25400" y="569640"/>
            <a:ext cx="9169400" cy="5001369"/>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rgbClr val="333333"/>
                </a:solidFill>
                <a:effectLst/>
                <a:latin typeface="IBM Plex Mono"/>
              </a:rPr>
              <a:t>import</a:t>
            </a:r>
            <a:r>
              <a:rPr kumimoji="0" lang="en-US" altLang="en-US" sz="2500" b="0" i="0" u="none" strike="noStrike" cap="none" normalizeH="0" baseline="0" dirty="0" smtClean="0">
                <a:ln>
                  <a:noFill/>
                </a:ln>
                <a:solidFill>
                  <a:srgbClr val="455065"/>
                </a:solidFill>
                <a:effectLst/>
                <a:latin typeface="IBM Plex Mono"/>
              </a:rPr>
              <a:t> { ajax } </a:t>
            </a:r>
            <a:r>
              <a:rPr kumimoji="0" lang="en-US" altLang="en-US" sz="2500" b="1" i="0" u="none" strike="noStrike" cap="none" normalizeH="0" baseline="0" dirty="0" smtClean="0">
                <a:ln>
                  <a:noFill/>
                </a:ln>
                <a:solidFill>
                  <a:srgbClr val="333333"/>
                </a:solidFill>
                <a:effectLst/>
                <a:latin typeface="IBM Plex Mono"/>
              </a:rPr>
              <a:t>from</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err="1" smtClean="0">
                <a:ln>
                  <a:noFill/>
                </a:ln>
                <a:solidFill>
                  <a:srgbClr val="DD1144"/>
                </a:solidFill>
                <a:effectLst/>
                <a:latin typeface="IBM Plex Mono"/>
              </a:rPr>
              <a:t>rxjs</a:t>
            </a:r>
            <a:r>
              <a:rPr kumimoji="0" lang="en-US" altLang="en-US" sz="2500" b="0" i="0" u="none" strike="noStrike" cap="none" normalizeH="0" baseline="0" dirty="0" smtClean="0">
                <a:ln>
                  <a:noFill/>
                </a:ln>
                <a:solidFill>
                  <a:srgbClr val="DD1144"/>
                </a:solidFill>
                <a:effectLst/>
                <a:latin typeface="IBM Plex Mono"/>
              </a:rPr>
              <a:t>/ajax'</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500" dirty="0">
              <a:solidFill>
                <a:srgbClr val="455065"/>
              </a:solidFill>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ajax(</a:t>
            </a:r>
            <a:r>
              <a:rPr kumimoji="0" lang="en-US" altLang="en-US" sz="2500" b="0" i="0" u="none" strike="noStrike" cap="none" normalizeH="0" baseline="0" dirty="0" smtClean="0">
                <a:ln>
                  <a:noFill/>
                </a:ln>
                <a:solidFill>
                  <a:srgbClr val="DD1144"/>
                </a:solidFill>
                <a:effectLst/>
                <a:latin typeface="IBM Plex Mono"/>
              </a:rPr>
              <a:t>'https://jsonplaceholder.typicode.com/</a:t>
            </a:r>
            <a:r>
              <a:rPr kumimoji="0" lang="en-US" altLang="en-US" sz="2500" b="0" i="0" u="none" strike="noStrike" cap="none" normalizeH="0" baseline="0" dirty="0" err="1" smtClean="0">
                <a:ln>
                  <a:noFill/>
                </a:ln>
                <a:solidFill>
                  <a:srgbClr val="DD1144"/>
                </a:solidFill>
                <a:effectLst/>
                <a:latin typeface="IBM Plex Mono"/>
              </a:rPr>
              <a:t>todos</a:t>
            </a:r>
            <a:r>
              <a:rPr kumimoji="0" lang="en-US" altLang="en-US" sz="2500" b="0" i="0" u="none" strike="noStrike" cap="none" normalizeH="0" baseline="0" dirty="0" smtClean="0">
                <a:ln>
                  <a:noFill/>
                </a:ln>
                <a:solidFill>
                  <a:srgbClr val="DD1144"/>
                </a:solidFill>
                <a:effectLst/>
                <a:latin typeface="IBM Plex Mono"/>
              </a:rPr>
              <a:t>/1'</a:t>
            </a:r>
            <a:r>
              <a:rPr kumimoji="0" lang="en-US" altLang="en-US" sz="2500" b="0" i="0" u="none" strike="noStrike" cap="none" normalizeH="0" baseline="0" dirty="0" smtClean="0">
                <a:ln>
                  <a:noFill/>
                </a:ln>
                <a:solidFill>
                  <a:srgbClr val="455065"/>
                </a:solidFill>
                <a:effectLst/>
                <a:latin typeface="IBM Plex Mono"/>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  .subscribe(</a:t>
            </a:r>
            <a:r>
              <a:rPr kumimoji="0" lang="en-US" altLang="en-US" sz="2500" b="0" i="0" u="none" strike="noStrike" cap="none" normalizeH="0" baseline="0" dirty="0" smtClean="0">
                <a:ln>
                  <a:noFill/>
                </a:ln>
                <a:solidFill>
                  <a:srgbClr val="0086B3"/>
                </a:solidFill>
                <a:effectLst/>
                <a:latin typeface="IBM Plex Mono"/>
              </a:rPr>
              <a:t>console</a:t>
            </a:r>
            <a:r>
              <a:rPr kumimoji="0" lang="en-US" altLang="en-US" sz="2500" b="0" i="0" u="none" strike="noStrike" cap="none" normalizeH="0" baseline="0" dirty="0" smtClean="0">
                <a:ln>
                  <a:noFill/>
                </a:ln>
                <a:solidFill>
                  <a:srgbClr val="455065"/>
                </a:solidFill>
                <a:effectLst/>
                <a:latin typeface="IBM Plex Mono"/>
              </a:rPr>
              <a:t>.log)</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1" u="none" strike="noStrike" cap="none" normalizeH="0" baseline="0" dirty="0" smtClean="0">
                <a:ln>
                  <a:noFill/>
                </a:ln>
                <a:solidFill>
                  <a:srgbClr val="999988"/>
                </a:solidFill>
                <a:effectLst/>
                <a:latin typeface="IBM Plex Mono"/>
              </a:rPr>
              <a:t>// {request, response: {</a:t>
            </a:r>
            <a:r>
              <a:rPr kumimoji="0" lang="en-US" altLang="en-US" sz="2500" b="0" i="1" u="none" strike="noStrike" cap="none" normalizeH="0" baseline="0" dirty="0" err="1" smtClean="0">
                <a:ln>
                  <a:noFill/>
                </a:ln>
                <a:solidFill>
                  <a:srgbClr val="999988"/>
                </a:solidFill>
                <a:effectLst/>
                <a:latin typeface="IBM Plex Mono"/>
              </a:rPr>
              <a:t>userId</a:t>
            </a:r>
            <a:r>
              <a:rPr kumimoji="0" lang="en-US" altLang="en-US" sz="2500" b="0" i="1" u="none" strike="noStrike" cap="none" normalizeH="0" baseline="0" dirty="0" smtClean="0">
                <a:ln>
                  <a:noFill/>
                </a:ln>
                <a:solidFill>
                  <a:srgbClr val="999988"/>
                </a:solidFill>
                <a:effectLst/>
                <a:latin typeface="IBM Plex Mono"/>
              </a:rPr>
              <a:t>, id, title, completed},</a:t>
            </a:r>
            <a:r>
              <a:rPr kumimoji="0" lang="en-US" altLang="en-US" sz="2500" b="0" i="1" u="none" strike="noStrike" cap="none" normalizeH="0" dirty="0" smtClean="0">
                <a:ln>
                  <a:noFill/>
                </a:ln>
                <a:solidFill>
                  <a:srgbClr val="999988"/>
                </a:solidFill>
                <a:effectLst/>
                <a:latin typeface="IBM Plex Mono"/>
              </a:rPr>
              <a:t> </a:t>
            </a:r>
            <a:r>
              <a:rPr kumimoji="0" lang="en-US" altLang="en-US" sz="2500" b="0" i="1" u="none" strike="noStrike" cap="none" normalizeH="0" baseline="0" dirty="0" err="1" smtClean="0">
                <a:ln>
                  <a:noFill/>
                </a:ln>
                <a:solidFill>
                  <a:srgbClr val="999988"/>
                </a:solidFill>
                <a:effectLst/>
                <a:latin typeface="IBM Plex Mono"/>
              </a:rPr>
              <a:t>responseType</a:t>
            </a:r>
            <a:r>
              <a:rPr kumimoji="0" lang="en-US" altLang="en-US" sz="2500" b="0" i="1" u="none" strike="noStrike" cap="none" normalizeH="0" baseline="0" dirty="0" smtClean="0">
                <a:ln>
                  <a:noFill/>
                </a:ln>
                <a:solidFill>
                  <a:srgbClr val="999988"/>
                </a:solidFill>
                <a:effectLst/>
                <a:latin typeface="IBM Plex Mono"/>
              </a:rPr>
              <a:t>, status}</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500" b="0" i="0" u="none" strike="noStrike" cap="none" normalizeH="0" baseline="0" dirty="0" smtClean="0">
              <a:ln>
                <a:noFill/>
              </a:ln>
              <a:solidFill>
                <a:srgbClr val="455065"/>
              </a:solidFill>
              <a:effectLst/>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err="1" smtClean="0">
                <a:ln>
                  <a:noFill/>
                </a:ln>
                <a:solidFill>
                  <a:srgbClr val="455065"/>
                </a:solidFill>
                <a:effectLst/>
                <a:latin typeface="IBM Plex Mono"/>
              </a:rPr>
              <a:t>ajax.getJSON</a:t>
            </a:r>
            <a:r>
              <a:rPr kumimoji="0" lang="en-US" altLang="en-US" sz="2500" b="0" i="0" u="none" strike="noStrike" cap="none" normalizeH="0" baseline="0" dirty="0" smtClean="0">
                <a:ln>
                  <a:noFill/>
                </a:ln>
                <a:solidFill>
                  <a:srgbClr val="455065"/>
                </a:solidFill>
                <a:effectLst/>
                <a:latin typeface="IBM Plex Mono"/>
              </a:rPr>
              <a:t>(</a:t>
            </a:r>
            <a:r>
              <a:rPr kumimoji="0" lang="en-US" altLang="en-US" sz="2500" b="0" i="0" u="none" strike="noStrike" cap="none" normalizeH="0" baseline="0" dirty="0" smtClean="0">
                <a:ln>
                  <a:noFill/>
                </a:ln>
                <a:solidFill>
                  <a:srgbClr val="DD1144"/>
                </a:solidFill>
                <a:effectLst/>
                <a:latin typeface="IBM Plex Mono"/>
              </a:rPr>
              <a:t>'https://jsonplaceholder.typicode.com/</a:t>
            </a:r>
            <a:r>
              <a:rPr kumimoji="0" lang="en-US" altLang="en-US" sz="2500" b="0" i="0" u="none" strike="noStrike" cap="none" normalizeH="0" baseline="0" dirty="0" err="1" smtClean="0">
                <a:ln>
                  <a:noFill/>
                </a:ln>
                <a:solidFill>
                  <a:srgbClr val="DD1144"/>
                </a:solidFill>
                <a:effectLst/>
                <a:latin typeface="IBM Plex Mono"/>
              </a:rPr>
              <a:t>todos</a:t>
            </a:r>
            <a:r>
              <a:rPr kumimoji="0" lang="en-US" altLang="en-US" sz="2500" b="0" i="0" u="none" strike="noStrike" cap="none" normalizeH="0" baseline="0" dirty="0" smtClean="0">
                <a:ln>
                  <a:noFill/>
                </a:ln>
                <a:solidFill>
                  <a:srgbClr val="DD1144"/>
                </a:solidFill>
                <a:effectLst/>
                <a:latin typeface="IBM Plex Mono"/>
              </a:rPr>
              <a:t>/1'</a:t>
            </a:r>
            <a:r>
              <a:rPr kumimoji="0" lang="en-US" altLang="en-US" sz="2500" b="0" i="0" u="none" strike="noStrike" cap="none" normalizeH="0" baseline="0" dirty="0" smtClean="0">
                <a:ln>
                  <a:noFill/>
                </a:ln>
                <a:solidFill>
                  <a:srgbClr val="455065"/>
                </a:solidFill>
                <a:effectLst/>
                <a:latin typeface="IBM Plex Mono"/>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  .subscribe(</a:t>
            </a:r>
            <a:r>
              <a:rPr kumimoji="0" lang="en-US" altLang="en-US" sz="2500" b="0" i="0" u="none" strike="noStrike" cap="none" normalizeH="0" baseline="0" dirty="0" smtClean="0">
                <a:ln>
                  <a:noFill/>
                </a:ln>
                <a:solidFill>
                  <a:srgbClr val="0086B3"/>
                </a:solidFill>
                <a:effectLst/>
                <a:latin typeface="IBM Plex Mono"/>
              </a:rPr>
              <a:t>console</a:t>
            </a:r>
            <a:r>
              <a:rPr kumimoji="0" lang="en-US" altLang="en-US" sz="2500" b="0" i="0" u="none" strike="noStrike" cap="none" normalizeH="0" baseline="0" dirty="0" smtClean="0">
                <a:ln>
                  <a:noFill/>
                </a:ln>
                <a:solidFill>
                  <a:srgbClr val="455065"/>
                </a:solidFill>
                <a:effectLst/>
                <a:latin typeface="IBM Plex Mono"/>
              </a:rPr>
              <a:t>.log)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1" u="none" strike="noStrike" cap="none" normalizeH="0" baseline="0" dirty="0" smtClean="0">
                <a:ln>
                  <a:noFill/>
                </a:ln>
                <a:solidFill>
                  <a:srgbClr val="999988"/>
                </a:solidFill>
                <a:effectLst/>
                <a:latin typeface="IBM Plex Mono"/>
              </a:rPr>
              <a:t>// {</a:t>
            </a:r>
            <a:r>
              <a:rPr kumimoji="0" lang="en-US" altLang="en-US" sz="2500" b="0" i="1" u="none" strike="noStrike" cap="none" normalizeH="0" baseline="0" dirty="0" err="1" smtClean="0">
                <a:ln>
                  <a:noFill/>
                </a:ln>
                <a:solidFill>
                  <a:srgbClr val="999988"/>
                </a:solidFill>
                <a:effectLst/>
                <a:latin typeface="IBM Plex Mono"/>
              </a:rPr>
              <a:t>userId</a:t>
            </a:r>
            <a:r>
              <a:rPr kumimoji="0" lang="en-US" altLang="en-US" sz="2500" b="0" i="1" u="none" strike="noStrike" cap="none" normalizeH="0" baseline="0" dirty="0" smtClean="0">
                <a:ln>
                  <a:noFill/>
                </a:ln>
                <a:solidFill>
                  <a:srgbClr val="999988"/>
                </a:solidFill>
                <a:effectLst/>
                <a:latin typeface="IBM Plex Mono"/>
              </a:rPr>
              <a:t>, id, title, completed}</a:t>
            </a:r>
            <a:endParaRPr lang="en-US" altLang="en-US" sz="2500" dirty="0">
              <a:solidFill>
                <a:srgbClr val="455065"/>
              </a:solidFill>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500" b="0" i="0" u="none" strike="noStrike" cap="none" normalizeH="0" baseline="0" dirty="0" smtClean="0">
              <a:ln>
                <a:noFill/>
              </a:ln>
              <a:solidFill>
                <a:srgbClr val="455065"/>
              </a:solidFill>
              <a:effectLst/>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ajax({ </a:t>
            </a:r>
            <a:r>
              <a:rPr kumimoji="0" lang="en-US" altLang="en-US" sz="2500" b="0" i="0" u="none" strike="noStrike" cap="none" normalizeH="0" baseline="0" dirty="0" err="1" smtClean="0">
                <a:ln>
                  <a:noFill/>
                </a:ln>
                <a:solidFill>
                  <a:srgbClr val="455065"/>
                </a:solidFill>
                <a:effectLst/>
                <a:latin typeface="IBM Plex Mono"/>
              </a:rPr>
              <a:t>url</a:t>
            </a:r>
            <a:r>
              <a:rPr kumimoji="0" lang="en-US" altLang="en-US" sz="2500" b="0" i="0" u="none" strike="noStrike" cap="none" normalizeH="0" baseline="0" dirty="0" smtClean="0">
                <a:ln>
                  <a:noFill/>
                </a:ln>
                <a:solidFill>
                  <a:srgbClr val="455065"/>
                </a:solidFill>
                <a:effectLst/>
                <a:latin typeface="IBM Plex Mono"/>
              </a:rPr>
              <a:t>, method, headers, body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smtClean="0">
                <a:solidFill>
                  <a:srgbClr val="455065"/>
                </a:solidFill>
                <a:latin typeface="IBM Plex Mono"/>
              </a:rPr>
              <a:t>  </a:t>
            </a:r>
            <a:r>
              <a:rPr kumimoji="0" lang="en-US" altLang="en-US" sz="2500" b="0" i="0" u="none" strike="noStrike" cap="none" normalizeH="0" baseline="0" dirty="0" smtClean="0">
                <a:ln>
                  <a:noFill/>
                </a:ln>
                <a:solidFill>
                  <a:srgbClr val="455065"/>
                </a:solidFill>
                <a:effectLst/>
                <a:latin typeface="IBM Plex Mono"/>
              </a:rPr>
              <a:t>.subscribe(</a:t>
            </a:r>
            <a:r>
              <a:rPr kumimoji="0" lang="en-US" altLang="en-US" sz="2500" b="0" i="0" u="none" strike="noStrike" cap="none" normalizeH="0" baseline="0" dirty="0" smtClean="0">
                <a:ln>
                  <a:noFill/>
                </a:ln>
                <a:solidFill>
                  <a:srgbClr val="0086B3"/>
                </a:solidFill>
                <a:effectLst/>
                <a:latin typeface="IBM Plex Mono"/>
              </a:rPr>
              <a:t>console</a:t>
            </a:r>
            <a:r>
              <a:rPr kumimoji="0" lang="en-US" altLang="en-US" sz="2500" b="0" i="0" u="none" strike="noStrike" cap="none" normalizeH="0" baseline="0" dirty="0" smtClean="0">
                <a:ln>
                  <a:noFill/>
                </a:ln>
                <a:solidFill>
                  <a:srgbClr val="455065"/>
                </a:solidFill>
                <a:effectLst/>
                <a:latin typeface="IBM Plex Mono"/>
              </a:rPr>
              <a:t>.log)</a:t>
            </a:r>
            <a:r>
              <a:rPr kumimoji="0" lang="en-US" altLang="en-US" sz="2500" b="0" i="0" u="none" strike="noStrike" cap="none" normalizeH="0" baseline="0" dirty="0" smtClean="0">
                <a:ln>
                  <a:noFill/>
                </a:ln>
                <a:solidFill>
                  <a:schemeClr val="tx1"/>
                </a:solidFill>
                <a:effectLst/>
              </a:rPr>
              <a:t> </a:t>
            </a:r>
            <a:endParaRPr kumimoji="0" lang="en-US" altLang="en-US" sz="25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4286267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RxJS</a:t>
            </a:r>
            <a:r>
              <a:rPr lang="en-US" sz="4000" dirty="0" smtClean="0">
                <a:solidFill>
                  <a:srgbClr val="FFFF00"/>
                </a:solidFill>
              </a:rPr>
              <a:t> operators </a:t>
            </a:r>
            <a:endParaRPr lang="en-US" sz="4000" dirty="0">
              <a:solidFill>
                <a:srgbClr val="FFFF00"/>
              </a:solidFill>
            </a:endParaRPr>
          </a:p>
        </p:txBody>
      </p:sp>
      <p:sp>
        <p:nvSpPr>
          <p:cNvPr id="3" name="TextBox 2"/>
          <p:cNvSpPr txBox="1"/>
          <p:nvPr/>
        </p:nvSpPr>
        <p:spPr>
          <a:xfrm>
            <a:off x="76201" y="685800"/>
            <a:ext cx="9067799" cy="1384995"/>
          </a:xfrm>
          <a:prstGeom prst="rect">
            <a:avLst/>
          </a:prstGeom>
          <a:noFill/>
        </p:spPr>
        <p:txBody>
          <a:bodyPr wrap="square" rtlCol="0">
            <a:spAutoFit/>
          </a:bodyPr>
          <a:lstStyle/>
          <a:p>
            <a:endParaRPr lang="en-US" sz="2800" dirty="0" smtClean="0"/>
          </a:p>
          <a:p>
            <a:endParaRPr lang="en-US" sz="2800" dirty="0" smtClean="0"/>
          </a:p>
          <a:p>
            <a:endParaRPr lang="en-US" sz="2800" dirty="0"/>
          </a:p>
        </p:txBody>
      </p:sp>
      <p:sp>
        <p:nvSpPr>
          <p:cNvPr id="4" name="Rectangle 1"/>
          <p:cNvSpPr>
            <a:spLocks noChangeArrowheads="1"/>
          </p:cNvSpPr>
          <p:nvPr/>
        </p:nvSpPr>
        <p:spPr bwMode="auto">
          <a:xfrm>
            <a:off x="228600" y="981503"/>
            <a:ext cx="8191500" cy="2400657"/>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1" i="0" u="none" strike="noStrike" cap="none" normalizeH="0" baseline="0" dirty="0" smtClean="0">
                <a:ln>
                  <a:noFill/>
                </a:ln>
                <a:solidFill>
                  <a:srgbClr val="333333"/>
                </a:solidFill>
                <a:effectLst/>
                <a:latin typeface="IBM Plex Mono"/>
              </a:rPr>
              <a:t>import</a:t>
            </a:r>
            <a:r>
              <a:rPr kumimoji="0" lang="en-US" altLang="en-US" sz="2600" b="0" i="0" u="none" strike="noStrike" cap="none" normalizeH="0" baseline="0" dirty="0" smtClean="0">
                <a:ln>
                  <a:noFill/>
                </a:ln>
                <a:solidFill>
                  <a:srgbClr val="455065"/>
                </a:solidFill>
                <a:effectLst/>
                <a:latin typeface="IBM Plex Mono"/>
              </a:rPr>
              <a:t> { </a:t>
            </a:r>
            <a:r>
              <a:rPr kumimoji="0" lang="en-US" altLang="en-US" sz="2600" b="1" i="0" u="none" strike="noStrike" cap="none" normalizeH="0" baseline="0" dirty="0" smtClean="0">
                <a:ln>
                  <a:noFill/>
                </a:ln>
                <a:solidFill>
                  <a:srgbClr val="333333"/>
                </a:solidFill>
                <a:effectLst/>
                <a:latin typeface="IBM Plex Mono"/>
              </a:rPr>
              <a:t>of</a:t>
            </a:r>
            <a:r>
              <a:rPr kumimoji="0" lang="en-US" altLang="en-US" sz="2600" b="0" i="0" u="none" strike="noStrike" cap="none" normalizeH="0" baseline="0" dirty="0" smtClean="0">
                <a:ln>
                  <a:noFill/>
                </a:ln>
                <a:solidFill>
                  <a:srgbClr val="455065"/>
                </a:solidFill>
                <a:effectLst/>
                <a:latin typeface="IBM Plex Mono"/>
              </a:rPr>
              <a:t> } </a:t>
            </a:r>
            <a:r>
              <a:rPr kumimoji="0" lang="en-US" altLang="en-US" sz="2600" b="1" i="0" u="none" strike="noStrike" cap="none" normalizeH="0" baseline="0" dirty="0" smtClean="0">
                <a:ln>
                  <a:noFill/>
                </a:ln>
                <a:solidFill>
                  <a:srgbClr val="333333"/>
                </a:solidFill>
                <a:effectLst/>
                <a:latin typeface="IBM Plex Mono"/>
              </a:rPr>
              <a:t>from</a:t>
            </a:r>
            <a:r>
              <a:rPr kumimoji="0" lang="en-US" altLang="en-US" sz="2600" b="0" i="0" u="none" strike="noStrike" cap="none" normalizeH="0" baseline="0" dirty="0" smtClean="0">
                <a:ln>
                  <a:noFill/>
                </a:ln>
                <a:solidFill>
                  <a:srgbClr val="455065"/>
                </a:solidFill>
                <a:effectLst/>
                <a:latin typeface="IBM Plex Mono"/>
              </a:rPr>
              <a:t> </a:t>
            </a:r>
            <a:r>
              <a:rPr kumimoji="0" lang="en-US" altLang="en-US" sz="2600" b="0" i="0" u="none" strike="noStrike" cap="none" normalizeH="0" baseline="0" dirty="0" smtClean="0">
                <a:ln>
                  <a:noFill/>
                </a:ln>
                <a:solidFill>
                  <a:srgbClr val="DD1144"/>
                </a:solidFill>
                <a:effectLst/>
                <a:latin typeface="IBM Plex Mono"/>
              </a:rPr>
              <a:t>'</a:t>
            </a:r>
            <a:r>
              <a:rPr kumimoji="0" lang="en-US" altLang="en-US" sz="2600" b="0" i="0" u="none" strike="noStrike" cap="none" normalizeH="0" baseline="0" dirty="0" err="1" smtClean="0">
                <a:ln>
                  <a:noFill/>
                </a:ln>
                <a:solidFill>
                  <a:srgbClr val="DD1144"/>
                </a:solidFill>
                <a:effectLst/>
                <a:latin typeface="IBM Plex Mono"/>
              </a:rPr>
              <a:t>rxjs</a:t>
            </a:r>
            <a:r>
              <a:rPr kumimoji="0" lang="en-US" altLang="en-US" sz="2600" b="0" i="0" u="none" strike="noStrike" cap="none" normalizeH="0" baseline="0" dirty="0" smtClean="0">
                <a:ln>
                  <a:noFill/>
                </a:ln>
                <a:solidFill>
                  <a:srgbClr val="DD1144"/>
                </a:solidFill>
                <a:effectLst/>
                <a:latin typeface="IBM Plex Mono"/>
              </a:rPr>
              <a:t>'</a:t>
            </a:r>
            <a:r>
              <a:rPr kumimoji="0" lang="en-US" altLang="en-US" sz="26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1" i="0" u="none" strike="noStrike" cap="none" normalizeH="0" baseline="0" dirty="0" smtClean="0">
                <a:ln>
                  <a:noFill/>
                </a:ln>
                <a:solidFill>
                  <a:srgbClr val="333333"/>
                </a:solidFill>
                <a:effectLst/>
                <a:latin typeface="IBM Plex Mono"/>
              </a:rPr>
              <a:t>import</a:t>
            </a:r>
            <a:r>
              <a:rPr kumimoji="0" lang="en-US" altLang="en-US" sz="2600" b="0" i="0" u="none" strike="noStrike" cap="none" normalizeH="0" baseline="0" dirty="0" smtClean="0">
                <a:ln>
                  <a:noFill/>
                </a:ln>
                <a:solidFill>
                  <a:srgbClr val="455065"/>
                </a:solidFill>
                <a:effectLst/>
                <a:latin typeface="IBM Plex Mono"/>
              </a:rPr>
              <a:t> { map } </a:t>
            </a:r>
            <a:r>
              <a:rPr kumimoji="0" lang="en-US" altLang="en-US" sz="2600" b="1" i="0" u="none" strike="noStrike" cap="none" normalizeH="0" baseline="0" dirty="0" smtClean="0">
                <a:ln>
                  <a:noFill/>
                </a:ln>
                <a:solidFill>
                  <a:srgbClr val="333333"/>
                </a:solidFill>
                <a:effectLst/>
                <a:latin typeface="IBM Plex Mono"/>
              </a:rPr>
              <a:t>from</a:t>
            </a:r>
            <a:r>
              <a:rPr kumimoji="0" lang="en-US" altLang="en-US" sz="2600" b="0" i="0" u="none" strike="noStrike" cap="none" normalizeH="0" baseline="0" dirty="0" smtClean="0">
                <a:ln>
                  <a:noFill/>
                </a:ln>
                <a:solidFill>
                  <a:srgbClr val="455065"/>
                </a:solidFill>
                <a:effectLst/>
                <a:latin typeface="IBM Plex Mono"/>
              </a:rPr>
              <a:t> </a:t>
            </a:r>
            <a:r>
              <a:rPr kumimoji="0" lang="en-US" altLang="en-US" sz="2600" b="0" i="0" u="none" strike="noStrike" cap="none" normalizeH="0" baseline="0" dirty="0" smtClean="0">
                <a:ln>
                  <a:noFill/>
                </a:ln>
                <a:solidFill>
                  <a:srgbClr val="DD1144"/>
                </a:solidFill>
                <a:effectLst/>
                <a:latin typeface="IBM Plex Mono"/>
              </a:rPr>
              <a:t>'</a:t>
            </a:r>
            <a:r>
              <a:rPr kumimoji="0" lang="en-US" altLang="en-US" sz="2600" b="0" i="0" u="none" strike="noStrike" cap="none" normalizeH="0" baseline="0" dirty="0" err="1" smtClean="0">
                <a:ln>
                  <a:noFill/>
                </a:ln>
                <a:solidFill>
                  <a:srgbClr val="DD1144"/>
                </a:solidFill>
                <a:effectLst/>
                <a:latin typeface="IBM Plex Mono"/>
              </a:rPr>
              <a:t>rxjs</a:t>
            </a:r>
            <a:r>
              <a:rPr kumimoji="0" lang="en-US" altLang="en-US" sz="2600" b="0" i="0" u="none" strike="noStrike" cap="none" normalizeH="0" baseline="0" dirty="0" smtClean="0">
                <a:ln>
                  <a:noFill/>
                </a:ln>
                <a:solidFill>
                  <a:srgbClr val="DD1144"/>
                </a:solidFill>
                <a:effectLst/>
                <a:latin typeface="IBM Plex Mono"/>
              </a:rPr>
              <a:t>/operators'</a:t>
            </a:r>
            <a:r>
              <a:rPr kumimoji="0" lang="en-US" altLang="en-US" sz="26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600" dirty="0">
              <a:solidFill>
                <a:srgbClr val="455065"/>
              </a:solidFill>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600" b="1" i="0" u="none" strike="noStrike" cap="none" normalizeH="0" baseline="0" dirty="0" smtClean="0">
                <a:ln>
                  <a:noFill/>
                </a:ln>
                <a:solidFill>
                  <a:srgbClr val="333333"/>
                </a:solidFill>
                <a:effectLst/>
                <a:latin typeface="IBM Plex Mono"/>
              </a:rPr>
              <a:t>of</a:t>
            </a:r>
            <a:r>
              <a:rPr kumimoji="0" lang="en-US" altLang="en-US" sz="2600" b="0" i="0" u="none" strike="noStrike" cap="none" normalizeH="0" baseline="0" dirty="0" smtClean="0">
                <a:ln>
                  <a:noFill/>
                </a:ln>
                <a:solidFill>
                  <a:srgbClr val="455065"/>
                </a:solidFill>
                <a:effectLst/>
                <a:latin typeface="IBM Plex Mono"/>
              </a:rPr>
              <a:t>(</a:t>
            </a:r>
            <a:r>
              <a:rPr kumimoji="0" lang="en-US" altLang="en-US" sz="2600" b="0" i="0" u="none" strike="noStrike" cap="none" normalizeH="0" baseline="0" dirty="0" smtClean="0">
                <a:ln>
                  <a:noFill/>
                </a:ln>
                <a:solidFill>
                  <a:srgbClr val="008080"/>
                </a:solidFill>
                <a:effectLst/>
                <a:latin typeface="IBM Plex Mono"/>
              </a:rPr>
              <a:t>1</a:t>
            </a:r>
            <a:r>
              <a:rPr kumimoji="0" lang="en-US" altLang="en-US" sz="2600" b="0" i="0" u="none" strike="noStrike" cap="none" normalizeH="0" baseline="0" dirty="0" smtClean="0">
                <a:ln>
                  <a:noFill/>
                </a:ln>
                <a:solidFill>
                  <a:srgbClr val="455065"/>
                </a:solidFill>
                <a:effectLst/>
                <a:latin typeface="IBM Plex Mono"/>
              </a:rPr>
              <a:t>, </a:t>
            </a:r>
            <a:r>
              <a:rPr kumimoji="0" lang="en-US" altLang="en-US" sz="2600" b="0" i="0" u="none" strike="noStrike" cap="none" normalizeH="0" baseline="0" dirty="0" smtClean="0">
                <a:ln>
                  <a:noFill/>
                </a:ln>
                <a:solidFill>
                  <a:srgbClr val="008080"/>
                </a:solidFill>
                <a:effectLst/>
                <a:latin typeface="IBM Plex Mono"/>
              </a:rPr>
              <a:t>2</a:t>
            </a:r>
            <a:r>
              <a:rPr kumimoji="0" lang="en-US" altLang="en-US" sz="2600" b="0" i="0" u="none" strike="noStrike" cap="none" normalizeH="0" baseline="0" dirty="0" smtClean="0">
                <a:ln>
                  <a:noFill/>
                </a:ln>
                <a:solidFill>
                  <a:srgbClr val="455065"/>
                </a:solidFill>
                <a:effectLst/>
                <a:latin typeface="IBM Plex Mono"/>
              </a:rPr>
              <a:t>, </a:t>
            </a:r>
            <a:r>
              <a:rPr kumimoji="0" lang="en-US" altLang="en-US" sz="2600" b="0" i="0" u="none" strike="noStrike" cap="none" normalizeH="0" baseline="0" dirty="0" smtClean="0">
                <a:ln>
                  <a:noFill/>
                </a:ln>
                <a:solidFill>
                  <a:srgbClr val="008080"/>
                </a:solidFill>
                <a:effectLst/>
                <a:latin typeface="IBM Plex Mono"/>
              </a:rPr>
              <a:t>3</a:t>
            </a:r>
            <a:r>
              <a:rPr kumimoji="0" lang="en-US" altLang="en-US" sz="2600" b="0" i="0" u="none" strike="noStrike" cap="none" normalizeH="0" baseline="0" dirty="0" smtClean="0">
                <a:ln>
                  <a:noFill/>
                </a:ln>
                <a:solidFill>
                  <a:srgbClr val="455065"/>
                </a:solidFill>
                <a:effectLst/>
                <a:latin typeface="IBM Plex Mono"/>
              </a:rPr>
              <a:t>, </a:t>
            </a:r>
            <a:r>
              <a:rPr kumimoji="0" lang="en-US" altLang="en-US" sz="2600" b="0" i="0" u="none" strike="noStrike" cap="none" normalizeH="0" baseline="0" dirty="0" smtClean="0">
                <a:ln>
                  <a:noFill/>
                </a:ln>
                <a:solidFill>
                  <a:srgbClr val="008080"/>
                </a:solidFill>
                <a:effectLst/>
                <a:latin typeface="IBM Plex Mono"/>
              </a:rPr>
              <a:t>4</a:t>
            </a:r>
            <a:r>
              <a:rPr kumimoji="0" lang="en-US" altLang="en-US" sz="2600" b="0" i="0" u="none" strike="noStrike" cap="none" normalizeH="0" baseline="0" dirty="0" smtClean="0">
                <a:ln>
                  <a:noFill/>
                </a:ln>
                <a:solidFill>
                  <a:srgbClr val="455065"/>
                </a:solidFill>
                <a:effectLst/>
                <a:latin typeface="IBM Plex Mono"/>
              </a:rPr>
              <a:t>, </a:t>
            </a:r>
            <a:r>
              <a:rPr kumimoji="0" lang="en-US" altLang="en-US" sz="2600" b="0" i="0" u="none" strike="noStrike" cap="none" normalizeH="0" baseline="0" dirty="0" smtClean="0">
                <a:ln>
                  <a:noFill/>
                </a:ln>
                <a:solidFill>
                  <a:srgbClr val="008080"/>
                </a:solidFill>
                <a:effectLst/>
                <a:latin typeface="IBM Plex Mono"/>
              </a:rPr>
              <a:t>5</a:t>
            </a:r>
            <a:r>
              <a:rPr kumimoji="0" lang="en-US" altLang="en-US" sz="2600" b="0" i="0" u="none" strike="noStrike" cap="none" normalizeH="0" baseline="0" dirty="0" smtClean="0">
                <a:ln>
                  <a:noFill/>
                </a:ln>
                <a:solidFill>
                  <a:srgbClr val="455065"/>
                </a:solidFill>
                <a:effectLst/>
                <a:latin typeface="IBM Plex Mono"/>
              </a:rPr>
              <a:t>).pipe(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dirty="0">
                <a:solidFill>
                  <a:srgbClr val="455065"/>
                </a:solidFill>
                <a:latin typeface="IBM Plex Mono"/>
              </a:rPr>
              <a:t> </a:t>
            </a:r>
            <a:r>
              <a:rPr lang="en-US" altLang="en-US" sz="2600" dirty="0" smtClean="0">
                <a:solidFill>
                  <a:srgbClr val="455065"/>
                </a:solidFill>
                <a:latin typeface="IBM Plex Mono"/>
              </a:rPr>
              <a:t>   </a:t>
            </a:r>
            <a:r>
              <a:rPr kumimoji="0" lang="en-US" altLang="en-US" sz="2600" b="0" i="0" u="none" strike="noStrike" cap="none" normalizeH="0" baseline="0" dirty="0" smtClean="0">
                <a:ln>
                  <a:noFill/>
                </a:ln>
                <a:solidFill>
                  <a:srgbClr val="455065"/>
                </a:solidFill>
                <a:effectLst/>
                <a:latin typeface="IBM Plex Mono"/>
              </a:rPr>
              <a:t>map(</a:t>
            </a:r>
            <a:r>
              <a:rPr kumimoji="0" lang="en-US" altLang="en-US" sz="2600" b="0" i="0" u="none" strike="noStrike" cap="none" normalizeH="0" baseline="0" dirty="0" err="1" smtClean="0">
                <a:ln>
                  <a:noFill/>
                </a:ln>
                <a:solidFill>
                  <a:srgbClr val="455065"/>
                </a:solidFill>
                <a:effectLst/>
                <a:latin typeface="IBM Plex Mono"/>
              </a:rPr>
              <a:t>i</a:t>
            </a:r>
            <a:r>
              <a:rPr kumimoji="0" lang="en-US" altLang="en-US" sz="2600" b="0" i="0" u="none" strike="noStrike" cap="none" normalizeH="0" dirty="0" smtClean="0">
                <a:ln>
                  <a:noFill/>
                </a:ln>
                <a:solidFill>
                  <a:srgbClr val="455065"/>
                </a:solidFill>
                <a:effectLst/>
                <a:latin typeface="IBM Plex Mono"/>
              </a:rPr>
              <a:t> </a:t>
            </a:r>
            <a:r>
              <a:rPr kumimoji="0" lang="en-US" altLang="en-US" sz="2600" b="0" i="0" u="none" strike="noStrike" cap="none" normalizeH="0" baseline="0" dirty="0" smtClean="0">
                <a:ln>
                  <a:noFill/>
                </a:ln>
                <a:solidFill>
                  <a:srgbClr val="455065"/>
                </a:solidFill>
                <a:effectLst/>
                <a:latin typeface="IBM Plex Mono"/>
              </a:rPr>
              <a:t>=&gt; </a:t>
            </a:r>
            <a:r>
              <a:rPr kumimoji="0" lang="en-US" altLang="en-US" sz="2600" b="0" i="0" u="none" strike="noStrike" cap="none" normalizeH="0" baseline="0" dirty="0" err="1" smtClean="0">
                <a:ln>
                  <a:noFill/>
                </a:ln>
                <a:solidFill>
                  <a:srgbClr val="455065"/>
                </a:solidFill>
                <a:effectLst/>
                <a:latin typeface="IBM Plex Mono"/>
              </a:rPr>
              <a:t>i</a:t>
            </a:r>
            <a:r>
              <a:rPr kumimoji="0" lang="en-US" altLang="en-US" sz="2600" b="0" i="0" u="none" strike="noStrike" cap="none" normalizeH="0" baseline="0" dirty="0" smtClean="0">
                <a:ln>
                  <a:noFill/>
                </a:ln>
                <a:solidFill>
                  <a:srgbClr val="455065"/>
                </a:solidFill>
                <a:effectLst/>
                <a:latin typeface="IBM Plex Mono"/>
              </a:rPr>
              <a:t> * </a:t>
            </a:r>
            <a:r>
              <a:rPr kumimoji="0" lang="en-US" altLang="en-US" sz="2600" b="0" i="0" u="none" strike="noStrike" cap="none" normalizeH="0" baseline="0" dirty="0" smtClean="0">
                <a:ln>
                  <a:noFill/>
                </a:ln>
                <a:solidFill>
                  <a:srgbClr val="008080"/>
                </a:solidFill>
                <a:effectLst/>
                <a:latin typeface="IBM Plex Mono"/>
              </a:rPr>
              <a:t>2</a:t>
            </a:r>
            <a:r>
              <a:rPr kumimoji="0" lang="en-US" altLang="en-US" sz="26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600" dirty="0">
                <a:solidFill>
                  <a:srgbClr val="455065"/>
                </a:solidFill>
                <a:latin typeface="IBM Plex Mono"/>
              </a:rPr>
              <a:t> </a:t>
            </a:r>
            <a:r>
              <a:rPr lang="en-US" altLang="en-US" sz="2600" dirty="0" smtClean="0">
                <a:solidFill>
                  <a:srgbClr val="455065"/>
                </a:solidFill>
                <a:latin typeface="IBM Plex Mono"/>
              </a:rPr>
              <a:t>  </a:t>
            </a:r>
            <a:r>
              <a:rPr kumimoji="0" lang="en-US" altLang="en-US" sz="2600" b="0" i="0" u="none" strike="noStrike" cap="none" normalizeH="0" baseline="0" dirty="0" smtClean="0">
                <a:ln>
                  <a:noFill/>
                </a:ln>
                <a:solidFill>
                  <a:srgbClr val="455065"/>
                </a:solidFill>
                <a:effectLst/>
                <a:latin typeface="IBM Plex Mono"/>
              </a:rPr>
              <a:t>.subscribe(</a:t>
            </a:r>
            <a:r>
              <a:rPr kumimoji="0" lang="en-US" altLang="en-US" sz="2600" b="0" i="0" u="none" strike="noStrike" cap="none" normalizeH="0" baseline="0" dirty="0" smtClean="0">
                <a:ln>
                  <a:noFill/>
                </a:ln>
                <a:solidFill>
                  <a:srgbClr val="0086B3"/>
                </a:solidFill>
                <a:effectLst/>
                <a:latin typeface="IBM Plex Mono"/>
              </a:rPr>
              <a:t>console</a:t>
            </a:r>
            <a:r>
              <a:rPr kumimoji="0" lang="en-US" altLang="en-US" sz="2600" b="0" i="0" u="none" strike="noStrike" cap="none" normalizeH="0" baseline="0" dirty="0" smtClean="0">
                <a:ln>
                  <a:noFill/>
                </a:ln>
                <a:solidFill>
                  <a:srgbClr val="455065"/>
                </a:solidFill>
                <a:effectLst/>
                <a:latin typeface="IBM Plex Mono"/>
              </a:rPr>
              <a:t>.log) </a:t>
            </a:r>
            <a:r>
              <a:rPr kumimoji="0" lang="en-US" altLang="en-US" sz="2600" b="0" i="1" u="none" strike="noStrike" cap="none" normalizeH="0" baseline="0" dirty="0" smtClean="0">
                <a:ln>
                  <a:noFill/>
                </a:ln>
                <a:solidFill>
                  <a:srgbClr val="999988"/>
                </a:solidFill>
                <a:effectLst/>
                <a:latin typeface="IBM Plex Mono"/>
              </a:rPr>
              <a:t>// 2, 4, 6, 8, 10</a:t>
            </a:r>
            <a:r>
              <a:rPr kumimoji="0" lang="en-US" altLang="en-US" sz="2600" b="0" i="0" u="none" strike="noStrike" cap="none" normalizeH="0" baseline="0" dirty="0" smtClean="0">
                <a:ln>
                  <a:noFill/>
                </a:ln>
                <a:solidFill>
                  <a:schemeClr val="tx1"/>
                </a:solidFill>
                <a:effectLst/>
              </a:rPr>
              <a:t> </a:t>
            </a:r>
            <a:endParaRPr kumimoji="0" lang="en-US" altLang="en-US" sz="2600" b="0" i="0" u="none" strike="noStrike" cap="none" normalizeH="0" baseline="0" dirty="0" smtClean="0">
              <a:ln>
                <a:noFill/>
              </a:ln>
              <a:solidFill>
                <a:schemeClr val="tx1"/>
              </a:solidFill>
              <a:effectLst/>
              <a:latin typeface="Arial" panose="020B0604020202020204" pitchFamily="34" charset="0"/>
            </a:endParaRPr>
          </a:p>
        </p:txBody>
      </p:sp>
      <p:pic>
        <p:nvPicPr>
          <p:cNvPr id="7171" name="Picture 3" descr="Map"/>
          <p:cNvPicPr>
            <a:picLocks noChangeAspect="1" noChangeArrowheads="1"/>
          </p:cNvPicPr>
          <p:nvPr/>
        </p:nvPicPr>
        <p:blipFill rotWithShape="1">
          <a:blip r:embed="rId3">
            <a:extLst>
              <a:ext uri="{28A0092B-C50C-407E-A947-70E740481C1C}">
                <a14:useLocalDpi xmlns:a14="http://schemas.microsoft.com/office/drawing/2010/main" val="0"/>
              </a:ext>
            </a:extLst>
          </a:blip>
          <a:srcRect l="11948" r="12316"/>
          <a:stretch/>
        </p:blipFill>
        <p:spPr bwMode="auto">
          <a:xfrm>
            <a:off x="381000" y="3886200"/>
            <a:ext cx="7848600" cy="180022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914400" y="5959632"/>
            <a:ext cx="8077200" cy="461665"/>
          </a:xfrm>
          <a:prstGeom prst="rect">
            <a:avLst/>
          </a:prstGeom>
        </p:spPr>
        <p:txBody>
          <a:bodyPr wrap="square">
            <a:spAutoFit/>
          </a:bodyPr>
          <a:lstStyle/>
          <a:p>
            <a:r>
              <a:rPr lang="en-IN" sz="2400" dirty="0">
                <a:hlinkClick r:id="rId4"/>
              </a:rPr>
              <a:t>http://reactivex.io/rxjs/manual/overview.html#operators</a:t>
            </a:r>
            <a:endParaRPr lang="en-IN" sz="2400" dirty="0"/>
          </a:p>
        </p:txBody>
      </p:sp>
    </p:spTree>
    <p:extLst>
      <p:ext uri="{BB962C8B-B14F-4D97-AF65-F5344CB8AC3E}">
        <p14:creationId xmlns:p14="http://schemas.microsoft.com/office/powerpoint/2010/main" val="268528744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RxJS</a:t>
            </a:r>
            <a:r>
              <a:rPr lang="en-US" sz="4000" dirty="0" smtClean="0">
                <a:solidFill>
                  <a:srgbClr val="FFFF00"/>
                </a:solidFill>
              </a:rPr>
              <a:t> operators </a:t>
            </a:r>
            <a:endParaRPr lang="en-US" sz="4000" dirty="0">
              <a:solidFill>
                <a:srgbClr val="FFFF00"/>
              </a:solidFill>
            </a:endParaRPr>
          </a:p>
        </p:txBody>
      </p:sp>
      <p:sp>
        <p:nvSpPr>
          <p:cNvPr id="5" name="Rectangle 1"/>
          <p:cNvSpPr>
            <a:spLocks noChangeArrowheads="1"/>
          </p:cNvSpPr>
          <p:nvPr/>
        </p:nvSpPr>
        <p:spPr bwMode="auto">
          <a:xfrm>
            <a:off x="3629" y="637707"/>
            <a:ext cx="9140371" cy="3847207"/>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filter</a:t>
            </a:r>
            <a:r>
              <a:rPr kumimoji="0" lang="en-US" altLang="en-US" sz="2500" b="0" i="0" u="none" strike="noStrike" cap="none" normalizeH="0" baseline="0" dirty="0" smtClean="0">
                <a:ln>
                  <a:noFill/>
                </a:ln>
                <a:solidFill>
                  <a:srgbClr val="262D3D"/>
                </a:solidFill>
                <a:effectLst/>
                <a:latin typeface="Merriweather"/>
              </a:rPr>
              <a:t> takes a single argument and removes values from the stream which return false for the given function: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500" b="1" i="0" u="none" strike="noStrike" cap="none" normalizeH="0" baseline="0" dirty="0" smtClean="0">
              <a:ln>
                <a:noFill/>
              </a:ln>
              <a:solidFill>
                <a:srgbClr val="333333"/>
              </a:solidFill>
              <a:effectLst/>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rgbClr val="333333"/>
                </a:solidFill>
                <a:effectLst/>
                <a:latin typeface="IBM Plex Mono"/>
              </a:rPr>
              <a:t>import</a:t>
            </a: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1" i="0" u="none" strike="noStrike" cap="none" normalizeH="0" baseline="0" dirty="0" smtClean="0">
                <a:ln>
                  <a:noFill/>
                </a:ln>
                <a:solidFill>
                  <a:srgbClr val="333333"/>
                </a:solidFill>
                <a:effectLst/>
                <a:latin typeface="IBM Plex Mono"/>
              </a:rPr>
              <a:t>of</a:t>
            </a: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1" i="0" u="none" strike="noStrike" cap="none" normalizeH="0" baseline="0" dirty="0" smtClean="0">
                <a:ln>
                  <a:noFill/>
                </a:ln>
                <a:solidFill>
                  <a:srgbClr val="333333"/>
                </a:solidFill>
                <a:effectLst/>
                <a:latin typeface="IBM Plex Mono"/>
              </a:rPr>
              <a:t>from</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err="1" smtClean="0">
                <a:ln>
                  <a:noFill/>
                </a:ln>
                <a:solidFill>
                  <a:srgbClr val="DD1144"/>
                </a:solidFill>
                <a:effectLst/>
                <a:latin typeface="IBM Plex Mono"/>
              </a:rPr>
              <a:t>rxjs</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smtClean="0">
                <a:ln>
                  <a:noFill/>
                </a:ln>
                <a:solidFill>
                  <a:srgbClr val="455065"/>
                </a:solidFill>
                <a:effectLst/>
                <a:latin typeface="IBM Plex Mono"/>
              </a:rPr>
              <a:t> </a:t>
            </a:r>
            <a:endParaRPr lang="en-US" altLang="en-US" sz="2500" dirty="0">
              <a:solidFill>
                <a:srgbClr val="455065"/>
              </a:solidFill>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rgbClr val="333333"/>
                </a:solidFill>
                <a:effectLst/>
                <a:latin typeface="IBM Plex Mono"/>
              </a:rPr>
              <a:t>import</a:t>
            </a:r>
            <a:r>
              <a:rPr kumimoji="0" lang="en-US" altLang="en-US" sz="2500" b="0" i="0" u="none" strike="noStrike" cap="none" normalizeH="0" baseline="0" dirty="0" smtClean="0">
                <a:ln>
                  <a:noFill/>
                </a:ln>
                <a:solidFill>
                  <a:srgbClr val="455065"/>
                </a:solidFill>
                <a:effectLst/>
                <a:latin typeface="IBM Plex Mono"/>
              </a:rPr>
              <a:t> { map, filter } </a:t>
            </a:r>
            <a:r>
              <a:rPr kumimoji="0" lang="en-US" altLang="en-US" sz="2500" b="1" i="0" u="none" strike="noStrike" cap="none" normalizeH="0" baseline="0" dirty="0" smtClean="0">
                <a:ln>
                  <a:noFill/>
                </a:ln>
                <a:solidFill>
                  <a:srgbClr val="333333"/>
                </a:solidFill>
                <a:effectLst/>
                <a:latin typeface="IBM Plex Mono"/>
              </a:rPr>
              <a:t>from</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err="1" smtClean="0">
                <a:ln>
                  <a:noFill/>
                </a:ln>
                <a:solidFill>
                  <a:srgbClr val="DD1144"/>
                </a:solidFill>
                <a:effectLst/>
                <a:latin typeface="IBM Plex Mono"/>
              </a:rPr>
              <a:t>rxjs</a:t>
            </a:r>
            <a:r>
              <a:rPr kumimoji="0" lang="en-US" altLang="en-US" sz="2500" b="0" i="0" u="none" strike="noStrike" cap="none" normalizeH="0" baseline="0" dirty="0" smtClean="0">
                <a:ln>
                  <a:noFill/>
                </a:ln>
                <a:solidFill>
                  <a:srgbClr val="DD1144"/>
                </a:solidFill>
                <a:effectLst/>
                <a:latin typeface="IBM Plex Mono"/>
              </a:rPr>
              <a:t>/operators'</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500" dirty="0">
              <a:solidFill>
                <a:srgbClr val="455065"/>
              </a:solidFill>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rgbClr val="333333"/>
                </a:solidFill>
                <a:effectLst/>
                <a:latin typeface="IBM Plex Mono"/>
              </a:rPr>
              <a:t>of</a:t>
            </a:r>
            <a:r>
              <a:rPr kumimoji="0" lang="en-US" altLang="en-US" sz="2500" b="0" i="0" u="none" strike="noStrike" cap="none" normalizeH="0" baseline="0" dirty="0" smtClean="0">
                <a:ln>
                  <a:noFill/>
                </a:ln>
                <a:solidFill>
                  <a:srgbClr val="455065"/>
                </a:solidFill>
                <a:effectLst/>
                <a:latin typeface="IBM Plex Mono"/>
              </a:rPr>
              <a:t>(</a:t>
            </a:r>
            <a:r>
              <a:rPr kumimoji="0" lang="en-US" altLang="en-US" sz="2500" b="0" i="0" u="none" strike="noStrike" cap="none" normalizeH="0" baseline="0" dirty="0" smtClean="0">
                <a:ln>
                  <a:noFill/>
                </a:ln>
                <a:solidFill>
                  <a:srgbClr val="008080"/>
                </a:solidFill>
                <a:effectLst/>
                <a:latin typeface="IBM Plex Mono"/>
              </a:rPr>
              <a:t>1</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008080"/>
                </a:solidFill>
                <a:effectLst/>
                <a:latin typeface="IBM Plex Mono"/>
              </a:rPr>
              <a:t>2</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008080"/>
                </a:solidFill>
                <a:effectLst/>
                <a:latin typeface="IBM Plex Mono"/>
              </a:rPr>
              <a:t>3</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008080"/>
                </a:solidFill>
                <a:effectLst/>
                <a:latin typeface="IBM Plex Mono"/>
              </a:rPr>
              <a:t>4</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008080"/>
                </a:solidFill>
                <a:effectLst/>
                <a:latin typeface="IBM Plex Mono"/>
              </a:rPr>
              <a:t>5</a:t>
            </a:r>
            <a:r>
              <a:rPr kumimoji="0" lang="en-US" altLang="en-US" sz="2500" b="0" i="0" u="none" strike="noStrike" cap="none" normalizeH="0" baseline="0" dirty="0" smtClean="0">
                <a:ln>
                  <a:noFill/>
                </a:ln>
                <a:solidFill>
                  <a:srgbClr val="455065"/>
                </a:solidFill>
                <a:effectLst/>
                <a:latin typeface="IBM Plex Mono"/>
              </a:rPr>
              <a:t>).pipe(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smtClean="0">
                <a:ln>
                  <a:noFill/>
                </a:ln>
                <a:solidFill>
                  <a:srgbClr val="455065"/>
                </a:solidFill>
                <a:effectLst/>
                <a:latin typeface="IBM Plex Mono"/>
              </a:rPr>
              <a:t>map(</a:t>
            </a:r>
            <a:r>
              <a:rPr kumimoji="0" lang="en-US" altLang="en-US" sz="2500" b="0" i="0" u="none" strike="noStrike" cap="none" normalizeH="0" baseline="0" dirty="0" err="1" smtClean="0">
                <a:ln>
                  <a:noFill/>
                </a:ln>
                <a:solidFill>
                  <a:srgbClr val="455065"/>
                </a:solidFill>
                <a:effectLst/>
                <a:latin typeface="IBM Plex Mono"/>
              </a:rPr>
              <a:t>i</a:t>
            </a:r>
            <a:r>
              <a:rPr kumimoji="0" lang="en-US" altLang="en-US" sz="2500" b="0" i="0" u="none" strike="noStrike" cap="none" normalizeH="0" baseline="0" dirty="0" smtClean="0">
                <a:ln>
                  <a:noFill/>
                </a:ln>
                <a:solidFill>
                  <a:srgbClr val="455065"/>
                </a:solidFill>
                <a:effectLst/>
                <a:latin typeface="IBM Plex Mono"/>
              </a:rPr>
              <a:t> =&gt; </a:t>
            </a:r>
            <a:r>
              <a:rPr kumimoji="0" lang="en-US" altLang="en-US" sz="2500" b="0" i="0" u="none" strike="noStrike" cap="none" normalizeH="0" baseline="0" dirty="0" err="1" smtClean="0">
                <a:ln>
                  <a:noFill/>
                </a:ln>
                <a:solidFill>
                  <a:srgbClr val="455065"/>
                </a:solidFill>
                <a:effectLst/>
                <a:latin typeface="IBM Plex Mono"/>
              </a:rPr>
              <a:t>i</a:t>
            </a: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0" i="0" u="none" strike="noStrike" cap="none" normalizeH="0" baseline="0" dirty="0" err="1" smtClean="0">
                <a:ln>
                  <a:noFill/>
                </a:ln>
                <a:solidFill>
                  <a:srgbClr val="455065"/>
                </a:solidFill>
                <a:effectLst/>
                <a:latin typeface="IBM Plex Mono"/>
              </a:rPr>
              <a:t>i</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smtClean="0">
                <a:ln>
                  <a:noFill/>
                </a:ln>
                <a:solidFill>
                  <a:srgbClr val="455065"/>
                </a:solidFill>
                <a:effectLst/>
                <a:latin typeface="IBM Plex Mono"/>
              </a:rPr>
              <a:t>filter(</a:t>
            </a:r>
            <a:r>
              <a:rPr kumimoji="0" lang="en-US" altLang="en-US" sz="2500" b="0" i="0" u="none" strike="noStrike" cap="none" normalizeH="0" baseline="0" dirty="0" err="1" smtClean="0">
                <a:ln>
                  <a:noFill/>
                </a:ln>
                <a:solidFill>
                  <a:srgbClr val="455065"/>
                </a:solidFill>
                <a:effectLst/>
                <a:latin typeface="IBM Plex Mono"/>
              </a:rPr>
              <a:t>i</a:t>
            </a:r>
            <a:r>
              <a:rPr kumimoji="0" lang="en-US" altLang="en-US" sz="2500" b="0" i="0" u="none" strike="noStrike" cap="none" normalizeH="0" baseline="0" dirty="0" smtClean="0">
                <a:ln>
                  <a:noFill/>
                </a:ln>
                <a:solidFill>
                  <a:srgbClr val="455065"/>
                </a:solidFill>
                <a:effectLst/>
                <a:latin typeface="IBM Plex Mono"/>
              </a:rPr>
              <a:t> =&gt; </a:t>
            </a:r>
            <a:r>
              <a:rPr kumimoji="0" lang="en-US" altLang="en-US" sz="2500" b="0" i="0" u="none" strike="noStrike" cap="none" normalizeH="0" baseline="0" dirty="0" err="1" smtClean="0">
                <a:ln>
                  <a:noFill/>
                </a:ln>
                <a:solidFill>
                  <a:srgbClr val="455065"/>
                </a:solidFill>
                <a:effectLst/>
                <a:latin typeface="IBM Plex Mono"/>
              </a:rPr>
              <a:t>i</a:t>
            </a: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0" i="0" u="none" strike="noStrike" cap="none" normalizeH="0" baseline="0" dirty="0" smtClean="0">
                <a:ln>
                  <a:noFill/>
                </a:ln>
                <a:solidFill>
                  <a:srgbClr val="008080"/>
                </a:solidFill>
                <a:effectLst/>
                <a:latin typeface="IBM Plex Mono"/>
              </a:rPr>
              <a:t>2</a:t>
            </a: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0" i="0" u="none" strike="noStrike" cap="none" normalizeH="0" baseline="0" dirty="0" smtClean="0">
                <a:ln>
                  <a:noFill/>
                </a:ln>
                <a:solidFill>
                  <a:srgbClr val="008080"/>
                </a:solidFill>
                <a:effectLst/>
                <a:latin typeface="IBM Plex Mono"/>
              </a:rPr>
              <a:t>0</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smtClean="0">
                <a:ln>
                  <a:noFill/>
                </a:ln>
                <a:solidFill>
                  <a:srgbClr val="455065"/>
                </a:solidFill>
                <a:effectLst/>
                <a:latin typeface="IBM Plex Mono"/>
              </a:rPr>
              <a:t>.subscribe(</a:t>
            </a:r>
            <a:r>
              <a:rPr kumimoji="0" lang="en-US" altLang="en-US" sz="2500" b="0" i="0" u="none" strike="noStrike" cap="none" normalizeH="0" baseline="0" dirty="0" smtClean="0">
                <a:ln>
                  <a:noFill/>
                </a:ln>
                <a:solidFill>
                  <a:srgbClr val="0086B3"/>
                </a:solidFill>
                <a:effectLst/>
                <a:latin typeface="IBM Plex Mono"/>
              </a:rPr>
              <a:t>console</a:t>
            </a:r>
            <a:r>
              <a:rPr kumimoji="0" lang="en-US" altLang="en-US" sz="2500" b="0" i="0" u="none" strike="noStrike" cap="none" normalizeH="0" baseline="0" dirty="0" smtClean="0">
                <a:ln>
                  <a:noFill/>
                </a:ln>
                <a:solidFill>
                  <a:srgbClr val="455065"/>
                </a:solidFill>
                <a:effectLst/>
                <a:latin typeface="IBM Plex Mono"/>
              </a:rPr>
              <a:t>.log) </a:t>
            </a:r>
            <a:r>
              <a:rPr kumimoji="0" lang="en-US" altLang="en-US" sz="2500" b="0" i="1" u="none" strike="noStrike" cap="none" normalizeH="0" baseline="0" dirty="0" smtClean="0">
                <a:ln>
                  <a:noFill/>
                </a:ln>
                <a:solidFill>
                  <a:srgbClr val="999988"/>
                </a:solidFill>
                <a:effectLst/>
                <a:latin typeface="IBM Plex Mono"/>
              </a:rPr>
              <a:t>// 4, 16</a:t>
            </a:r>
            <a:r>
              <a:rPr kumimoji="0" lang="en-US" altLang="en-US" sz="2500" b="0" i="0" u="none" strike="noStrike" cap="none" normalizeH="0" baseline="0" dirty="0" smtClean="0">
                <a:ln>
                  <a:noFill/>
                </a:ln>
                <a:solidFill>
                  <a:schemeClr val="tx1"/>
                </a:solidFill>
                <a:effectLst/>
              </a:rPr>
              <a:t> </a:t>
            </a:r>
            <a:endParaRPr kumimoji="0" lang="en-US" altLang="en-US" sz="2500" b="0" i="0" u="none" strike="noStrike" cap="none" normalizeH="0" baseline="0" dirty="0" smtClean="0">
              <a:ln>
                <a:noFill/>
              </a:ln>
              <a:solidFill>
                <a:schemeClr val="tx1"/>
              </a:solidFill>
              <a:effectLst/>
              <a:latin typeface="Arial" panose="020B0604020202020204" pitchFamily="34" charset="0"/>
            </a:endParaRPr>
          </a:p>
        </p:txBody>
      </p:sp>
      <p:pic>
        <p:nvPicPr>
          <p:cNvPr id="8195" name="Picture 3" descr="Filter"/>
          <p:cNvPicPr>
            <a:picLocks noChangeAspect="1" noChangeArrowheads="1"/>
          </p:cNvPicPr>
          <p:nvPr/>
        </p:nvPicPr>
        <p:blipFill rotWithShape="1">
          <a:blip r:embed="rId3">
            <a:extLst>
              <a:ext uri="{28A0092B-C50C-407E-A947-70E740481C1C}">
                <a14:useLocalDpi xmlns:a14="http://schemas.microsoft.com/office/drawing/2010/main" val="0"/>
              </a:ext>
            </a:extLst>
          </a:blip>
          <a:srcRect l="14094" r="13423"/>
          <a:stretch/>
        </p:blipFill>
        <p:spPr bwMode="auto">
          <a:xfrm>
            <a:off x="762000" y="4572000"/>
            <a:ext cx="7543800" cy="21478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11389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r>
              <a:rPr lang="en-US" sz="4000" dirty="0" smtClean="0">
                <a:solidFill>
                  <a:srgbClr val="FFFF00"/>
                </a:solidFill>
              </a:rPr>
              <a:t> Principles</a:t>
            </a:r>
            <a:endParaRPr lang="en-US" sz="4000" dirty="0">
              <a:solidFill>
                <a:srgbClr val="FFFF00"/>
              </a:solidFill>
            </a:endParaRPr>
          </a:p>
        </p:txBody>
      </p:sp>
      <p:sp>
        <p:nvSpPr>
          <p:cNvPr id="3" name="TextBox 2"/>
          <p:cNvSpPr txBox="1"/>
          <p:nvPr/>
        </p:nvSpPr>
        <p:spPr>
          <a:xfrm>
            <a:off x="0" y="839466"/>
            <a:ext cx="9067799" cy="7909858"/>
          </a:xfrm>
          <a:prstGeom prst="rect">
            <a:avLst/>
          </a:prstGeom>
          <a:noFill/>
        </p:spPr>
        <p:txBody>
          <a:bodyPr wrap="square" rtlCol="0">
            <a:spAutoFit/>
          </a:bodyPr>
          <a:lstStyle/>
          <a:p>
            <a:pPr marL="514350" indent="-514350">
              <a:buAutoNum type="arabicPeriod"/>
            </a:pPr>
            <a:r>
              <a:rPr lang="en-IN" sz="3200" dirty="0" smtClean="0"/>
              <a:t>Single </a:t>
            </a:r>
            <a:r>
              <a:rPr lang="en-IN" sz="3200" dirty="0"/>
              <a:t>Source of </a:t>
            </a:r>
            <a:r>
              <a:rPr lang="en-IN" sz="3200" dirty="0" smtClean="0"/>
              <a:t>Truth (Singleton)</a:t>
            </a:r>
          </a:p>
          <a:p>
            <a:pPr marL="514350" indent="-514350">
              <a:buAutoNum type="arabicPeriod"/>
            </a:pPr>
            <a:endParaRPr lang="en-IN" sz="3200" dirty="0"/>
          </a:p>
          <a:p>
            <a:pPr marL="514350" indent="-514350">
              <a:buAutoNum type="arabicPeriod"/>
            </a:pPr>
            <a:endParaRPr lang="en-IN" sz="3200" dirty="0" smtClean="0"/>
          </a:p>
          <a:p>
            <a:pPr marL="514350" indent="-514350">
              <a:buFontTx/>
              <a:buAutoNum type="arabicPeriod"/>
            </a:pPr>
            <a:r>
              <a:rPr lang="en-IN" sz="2800" dirty="0" smtClean="0"/>
              <a:t>State </a:t>
            </a:r>
            <a:r>
              <a:rPr lang="en-IN" sz="2800" dirty="0"/>
              <a:t>Is </a:t>
            </a:r>
            <a:r>
              <a:rPr lang="en-IN" sz="2800" dirty="0" smtClean="0"/>
              <a:t>Read-Only (Immutable data)</a:t>
            </a:r>
            <a:endParaRPr lang="en-IN" dirty="0" smtClean="0"/>
          </a:p>
          <a:p>
            <a:pPr marL="514350" indent="-514350">
              <a:buFontTx/>
              <a:buAutoNum type="arabicPeriod"/>
            </a:pPr>
            <a:endParaRPr lang="en-IN" dirty="0" smtClean="0"/>
          </a:p>
          <a:p>
            <a:pPr marL="514350" indent="-514350">
              <a:buFontTx/>
              <a:buAutoNum type="arabicPeriod"/>
            </a:pPr>
            <a:endParaRPr lang="en-IN" dirty="0"/>
          </a:p>
          <a:p>
            <a:pPr marL="514350" indent="-514350">
              <a:buFontTx/>
              <a:buAutoNum type="arabicPeriod"/>
            </a:pPr>
            <a:r>
              <a:rPr lang="en-IN" sz="2800" dirty="0" smtClean="0"/>
              <a:t> </a:t>
            </a:r>
            <a:r>
              <a:rPr lang="en-IN" sz="2800" dirty="0"/>
              <a:t>State Is Changed with Pure </a:t>
            </a:r>
            <a:r>
              <a:rPr lang="en-IN" sz="2800" dirty="0" smtClean="0"/>
              <a:t>Functions (Reducers) with immutability (always return new state)</a:t>
            </a:r>
          </a:p>
          <a:p>
            <a:pPr lvl="1"/>
            <a:r>
              <a:rPr lang="en-IN" sz="1600" dirty="0" smtClean="0"/>
              <a:t>	</a:t>
            </a:r>
            <a:r>
              <a:rPr lang="en-IN" sz="2800" b="1" dirty="0" smtClean="0"/>
              <a:t>(</a:t>
            </a:r>
            <a:r>
              <a:rPr lang="en-IN" sz="2800" b="1" dirty="0" err="1"/>
              <a:t>prevState</a:t>
            </a:r>
            <a:r>
              <a:rPr lang="en-IN" sz="2800" b="1" dirty="0"/>
              <a:t>, action) =&gt; </a:t>
            </a:r>
            <a:r>
              <a:rPr lang="en-IN" sz="2800" b="1" dirty="0" err="1"/>
              <a:t>newState</a:t>
            </a:r>
            <a:r>
              <a:rPr lang="en-IN" sz="2800" b="1" dirty="0"/>
              <a:t> </a:t>
            </a:r>
            <a:endParaRPr lang="en-IN" sz="2400" b="1" dirty="0" smtClean="0"/>
          </a:p>
          <a:p>
            <a:pPr marL="514350" indent="-514350">
              <a:buFontTx/>
              <a:buAutoNum type="arabicPeriod"/>
            </a:pPr>
            <a:endParaRPr lang="en-IN" sz="4400" dirty="0"/>
          </a:p>
          <a:p>
            <a:r>
              <a:rPr lang="en-IN" sz="3200" dirty="0" smtClean="0"/>
              <a:t>4. Unidirectional Data Flow</a:t>
            </a:r>
          </a:p>
          <a:p>
            <a:r>
              <a:rPr lang="en-IN" sz="3200" b="1" dirty="0" smtClean="0"/>
              <a:t>     </a:t>
            </a:r>
            <a:r>
              <a:rPr lang="en-IN" sz="2800" b="1" dirty="0" smtClean="0"/>
              <a:t>View</a:t>
            </a:r>
            <a:r>
              <a:rPr lang="en-IN" sz="2800" dirty="0" smtClean="0"/>
              <a:t> </a:t>
            </a:r>
            <a:r>
              <a:rPr lang="en-IN" sz="2800" dirty="0"/>
              <a:t>-&gt; </a:t>
            </a:r>
            <a:r>
              <a:rPr lang="en-IN" sz="2800" b="1" dirty="0"/>
              <a:t>Action</a:t>
            </a:r>
            <a:r>
              <a:rPr lang="en-IN" sz="2800" dirty="0"/>
              <a:t> -&gt; </a:t>
            </a:r>
            <a:r>
              <a:rPr lang="en-IN" sz="2800" b="1" dirty="0"/>
              <a:t>Reducer(s) </a:t>
            </a:r>
            <a:r>
              <a:rPr lang="en-IN" sz="2800" dirty="0"/>
              <a:t>-&gt; </a:t>
            </a:r>
            <a:r>
              <a:rPr lang="en-IN" sz="2800" b="1" dirty="0"/>
              <a:t>Store</a:t>
            </a:r>
            <a:r>
              <a:rPr lang="en-IN" sz="2800" dirty="0"/>
              <a:t> -&gt; </a:t>
            </a:r>
            <a:r>
              <a:rPr lang="en-IN" sz="2800" b="1" dirty="0"/>
              <a:t>View</a:t>
            </a:r>
            <a:r>
              <a:rPr lang="en-IN" sz="2800" dirty="0"/>
              <a:t> </a:t>
            </a:r>
            <a:endParaRPr lang="en-IN" sz="4400" dirty="0"/>
          </a:p>
          <a:p>
            <a:pPr marL="514350" indent="-514350">
              <a:buFontTx/>
              <a:buAutoNum type="arabicPeriod"/>
            </a:pPr>
            <a:endParaRPr lang="en-IN" sz="3200" dirty="0"/>
          </a:p>
          <a:p>
            <a:endParaRPr lang="en-IN" sz="4800" dirty="0" smtClean="0"/>
          </a:p>
          <a:p>
            <a:pPr marL="971550" lvl="1" indent="-514350">
              <a:buAutoNum type="arabicPeriod"/>
            </a:pPr>
            <a:endParaRPr lang="en-IN" sz="3200" dirty="0"/>
          </a:p>
          <a:p>
            <a:endParaRPr lang="en-US" sz="4400" i="1" dirty="0" smtClean="0"/>
          </a:p>
        </p:txBody>
      </p:sp>
      <p:sp>
        <p:nvSpPr>
          <p:cNvPr id="6" name="Rectangle 2"/>
          <p:cNvSpPr>
            <a:spLocks noChangeArrowheads="1"/>
          </p:cNvSpPr>
          <p:nvPr/>
        </p:nvSpPr>
        <p:spPr bwMode="auto">
          <a:xfrm>
            <a:off x="2895600" y="1524000"/>
            <a:ext cx="6248400" cy="615553"/>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455065"/>
                </a:solidFill>
                <a:effectLst/>
                <a:latin typeface="IBM Plex Mono"/>
              </a:rPr>
              <a:t>» </a:t>
            </a:r>
            <a:r>
              <a:rPr kumimoji="0" lang="en-US" altLang="en-US" sz="2000" b="0" i="0" u="none" strike="noStrike" cap="none" normalizeH="0" baseline="0" dirty="0" smtClean="0">
                <a:ln>
                  <a:noFill/>
                </a:ln>
                <a:solidFill>
                  <a:srgbClr val="0086B3"/>
                </a:solidFill>
                <a:effectLst/>
                <a:latin typeface="IBM Plex Mono"/>
              </a:rPr>
              <a:t>console</a:t>
            </a:r>
            <a:r>
              <a:rPr kumimoji="0" lang="en-US" altLang="en-US" sz="2000" b="0" i="0" u="none" strike="noStrike" cap="none" normalizeH="0" baseline="0" dirty="0" smtClean="0">
                <a:ln>
                  <a:noFill/>
                </a:ln>
                <a:solidFill>
                  <a:srgbClr val="455065"/>
                </a:solidFill>
                <a:effectLst/>
                <a:latin typeface="IBM Plex Mono"/>
              </a:rPr>
              <a:t>.log(</a:t>
            </a:r>
            <a:r>
              <a:rPr kumimoji="0" lang="en-US" altLang="en-US" sz="2000" b="0" i="0" u="none" strike="noStrike" cap="none" normalizeH="0" baseline="0" dirty="0" err="1" smtClean="0">
                <a:ln>
                  <a:noFill/>
                </a:ln>
                <a:solidFill>
                  <a:srgbClr val="455065"/>
                </a:solidFill>
                <a:effectLst/>
                <a:latin typeface="IBM Plex Mono"/>
              </a:rPr>
              <a:t>store.getState</a:t>
            </a:r>
            <a:r>
              <a:rPr kumimoji="0" lang="en-US" altLang="en-US" sz="20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455065"/>
                </a:solidFill>
                <a:effectLst/>
                <a:latin typeface="IBM Plex Mono"/>
              </a:rPr>
              <a:t>« { user: {...}, </a:t>
            </a:r>
            <a:r>
              <a:rPr kumimoji="0" lang="en-US" altLang="en-US" sz="2000" b="0" i="0" u="none" strike="noStrike" cap="none" normalizeH="0" baseline="0" dirty="0" err="1" smtClean="0">
                <a:ln>
                  <a:noFill/>
                </a:ln>
                <a:solidFill>
                  <a:srgbClr val="455065"/>
                </a:solidFill>
                <a:effectLst/>
                <a:latin typeface="IBM Plex Mono"/>
              </a:rPr>
              <a:t>todos</a:t>
            </a:r>
            <a:r>
              <a:rPr kumimoji="0" lang="en-US" altLang="en-US" sz="2000" b="0" i="0" u="none" strike="noStrike" cap="none" normalizeH="0" baseline="0" dirty="0" smtClean="0">
                <a:ln>
                  <a:noFill/>
                </a:ln>
                <a:solidFill>
                  <a:srgbClr val="455065"/>
                </a:solidFill>
                <a:effectLst/>
                <a:latin typeface="IBM Plex Mono"/>
              </a:rPr>
              <a:t>: {...} }</a:t>
            </a:r>
            <a:r>
              <a:rPr kumimoji="0" lang="en-US" altLang="en-US" sz="1600" b="0" i="0" u="none" strike="noStrike" cap="none" normalizeH="0" baseline="0" dirty="0" smtClean="0">
                <a:ln>
                  <a:noFill/>
                </a:ln>
                <a:solidFill>
                  <a:schemeClr val="tx1"/>
                </a:solidFill>
                <a:effectLst/>
              </a:rPr>
              <a:t> </a:t>
            </a:r>
            <a:endParaRPr kumimoji="0" lang="en-US" altLang="en-US" sz="4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4107105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RxJS</a:t>
            </a:r>
            <a:r>
              <a:rPr lang="en-US" sz="4000" dirty="0" smtClean="0">
                <a:solidFill>
                  <a:srgbClr val="FFFF00"/>
                </a:solidFill>
              </a:rPr>
              <a:t> operators </a:t>
            </a:r>
            <a:endParaRPr lang="en-US" sz="4000" dirty="0">
              <a:solidFill>
                <a:srgbClr val="FFFF00"/>
              </a:solidFill>
            </a:endParaRPr>
          </a:p>
        </p:txBody>
      </p:sp>
      <p:sp>
        <p:nvSpPr>
          <p:cNvPr id="3" name="Rectangle 1"/>
          <p:cNvSpPr>
            <a:spLocks noChangeArrowheads="1"/>
          </p:cNvSpPr>
          <p:nvPr/>
        </p:nvSpPr>
        <p:spPr bwMode="auto">
          <a:xfrm>
            <a:off x="0" y="-47400"/>
            <a:ext cx="9144000" cy="5001369"/>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err="1" smtClean="0">
                <a:ln>
                  <a:noFill/>
                </a:ln>
                <a:solidFill>
                  <a:srgbClr val="455065"/>
                </a:solidFill>
                <a:effectLst/>
                <a:latin typeface="IBM Plex Mono"/>
              </a:rPr>
              <a:t>flatMap</a:t>
            </a:r>
            <a:r>
              <a:rPr kumimoji="0" lang="en-US" altLang="en-US" sz="2500" b="0" i="0" u="none" strike="noStrike" cap="none" normalizeH="0" baseline="0" dirty="0" smtClean="0">
                <a:ln>
                  <a:noFill/>
                </a:ln>
                <a:solidFill>
                  <a:srgbClr val="262D3D"/>
                </a:solidFill>
                <a:effectLst/>
                <a:latin typeface="Merriweather"/>
              </a:rPr>
              <a:t> operator takes a function that maps every item in the steam into another stream and flattens all the values of these streams: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500" b="1" i="0" u="none" strike="noStrike" cap="none" normalizeH="0" baseline="0" dirty="0" smtClean="0">
              <a:ln>
                <a:noFill/>
              </a:ln>
              <a:solidFill>
                <a:srgbClr val="333333"/>
              </a:solidFill>
              <a:effectLst/>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rgbClr val="333333"/>
                </a:solidFill>
                <a:effectLst/>
                <a:latin typeface="IBM Plex Mono"/>
              </a:rPr>
              <a:t>import</a:t>
            </a: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1" i="0" u="none" strike="noStrike" cap="none" normalizeH="0" baseline="0" dirty="0" smtClean="0">
                <a:ln>
                  <a:noFill/>
                </a:ln>
                <a:solidFill>
                  <a:srgbClr val="333333"/>
                </a:solidFill>
                <a:effectLst/>
                <a:latin typeface="IBM Plex Mono"/>
              </a:rPr>
              <a:t>of</a:t>
            </a: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1" i="0" u="none" strike="noStrike" cap="none" normalizeH="0" baseline="0" dirty="0" smtClean="0">
                <a:ln>
                  <a:noFill/>
                </a:ln>
                <a:solidFill>
                  <a:srgbClr val="333333"/>
                </a:solidFill>
                <a:effectLst/>
                <a:latin typeface="IBM Plex Mono"/>
              </a:rPr>
              <a:t>from</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err="1" smtClean="0">
                <a:ln>
                  <a:noFill/>
                </a:ln>
                <a:solidFill>
                  <a:srgbClr val="DD1144"/>
                </a:solidFill>
                <a:effectLst/>
                <a:latin typeface="IBM Plex Mono"/>
              </a:rPr>
              <a:t>rxjs</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rgbClr val="333333"/>
                </a:solidFill>
                <a:effectLst/>
                <a:latin typeface="IBM Plex Mono"/>
              </a:rPr>
              <a:t>import</a:t>
            </a:r>
            <a:r>
              <a:rPr kumimoji="0" lang="en-US" altLang="en-US" sz="2500" b="0" i="0" u="none" strike="noStrike" cap="none" normalizeH="0" baseline="0" dirty="0" smtClean="0">
                <a:ln>
                  <a:noFill/>
                </a:ln>
                <a:solidFill>
                  <a:srgbClr val="455065"/>
                </a:solidFill>
                <a:effectLst/>
                <a:latin typeface="IBM Plex Mono"/>
              </a:rPr>
              <a:t> { ajax } </a:t>
            </a:r>
            <a:r>
              <a:rPr kumimoji="0" lang="en-US" altLang="en-US" sz="2500" b="1" i="0" u="none" strike="noStrike" cap="none" normalizeH="0" baseline="0" dirty="0" smtClean="0">
                <a:ln>
                  <a:noFill/>
                </a:ln>
                <a:solidFill>
                  <a:srgbClr val="333333"/>
                </a:solidFill>
                <a:effectLst/>
                <a:latin typeface="IBM Plex Mono"/>
              </a:rPr>
              <a:t>from</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err="1" smtClean="0">
                <a:ln>
                  <a:noFill/>
                </a:ln>
                <a:solidFill>
                  <a:srgbClr val="DD1144"/>
                </a:solidFill>
                <a:effectLst/>
                <a:latin typeface="IBM Plex Mono"/>
              </a:rPr>
              <a:t>rxjs</a:t>
            </a:r>
            <a:r>
              <a:rPr kumimoji="0" lang="en-US" altLang="en-US" sz="2500" b="0" i="0" u="none" strike="noStrike" cap="none" normalizeH="0" baseline="0" dirty="0" smtClean="0">
                <a:ln>
                  <a:noFill/>
                </a:ln>
                <a:solidFill>
                  <a:srgbClr val="DD1144"/>
                </a:solidFill>
                <a:effectLst/>
                <a:latin typeface="IBM Plex Mono"/>
              </a:rPr>
              <a:t>/ajax'</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rgbClr val="333333"/>
                </a:solidFill>
                <a:effectLst/>
                <a:latin typeface="IBM Plex Mono"/>
              </a:rPr>
              <a:t>import</a:t>
            </a: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0" i="0" u="none" strike="noStrike" cap="none" normalizeH="0" baseline="0" dirty="0" err="1" smtClean="0">
                <a:ln>
                  <a:noFill/>
                </a:ln>
                <a:solidFill>
                  <a:srgbClr val="455065"/>
                </a:solidFill>
                <a:effectLst/>
                <a:latin typeface="IBM Plex Mono"/>
              </a:rPr>
              <a:t>flatMap</a:t>
            </a: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1" i="0" u="none" strike="noStrike" cap="none" normalizeH="0" baseline="0" dirty="0" smtClean="0">
                <a:ln>
                  <a:noFill/>
                </a:ln>
                <a:solidFill>
                  <a:srgbClr val="333333"/>
                </a:solidFill>
                <a:effectLst/>
                <a:latin typeface="IBM Plex Mono"/>
              </a:rPr>
              <a:t>from</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err="1" smtClean="0">
                <a:ln>
                  <a:noFill/>
                </a:ln>
                <a:solidFill>
                  <a:srgbClr val="DD1144"/>
                </a:solidFill>
                <a:effectLst/>
                <a:latin typeface="IBM Plex Mono"/>
              </a:rPr>
              <a:t>rxjs</a:t>
            </a:r>
            <a:r>
              <a:rPr kumimoji="0" lang="en-US" altLang="en-US" sz="2500" b="0" i="0" u="none" strike="noStrike" cap="none" normalizeH="0" baseline="0" dirty="0" smtClean="0">
                <a:ln>
                  <a:noFill/>
                </a:ln>
                <a:solidFill>
                  <a:srgbClr val="DD1144"/>
                </a:solidFill>
                <a:effectLst/>
                <a:latin typeface="IBM Plex Mono"/>
              </a:rPr>
              <a:t>/operators'</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500" b="1" i="0" u="none" strike="noStrike" cap="none" normalizeH="0" baseline="0" dirty="0" smtClean="0">
              <a:ln>
                <a:noFill/>
              </a:ln>
              <a:solidFill>
                <a:srgbClr val="333333"/>
              </a:solidFill>
              <a:effectLst/>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rgbClr val="333333"/>
                </a:solidFill>
                <a:effectLst/>
                <a:latin typeface="IBM Plex Mono"/>
              </a:rPr>
              <a:t>of</a:t>
            </a:r>
            <a:r>
              <a:rPr kumimoji="0" lang="en-US" altLang="en-US" sz="2500" b="0" i="0" u="none" strike="noStrike" cap="none" normalizeH="0" baseline="0" dirty="0" smtClean="0">
                <a:ln>
                  <a:noFill/>
                </a:ln>
                <a:solidFill>
                  <a:srgbClr val="455065"/>
                </a:solidFill>
                <a:effectLst/>
                <a:latin typeface="IBM Plex Mono"/>
              </a:rPr>
              <a:t>(</a:t>
            </a:r>
            <a:r>
              <a:rPr kumimoji="0" lang="en-US" altLang="en-US" sz="2500" b="0" i="0" u="none" strike="noStrike" cap="none" normalizeH="0" baseline="0" dirty="0" smtClean="0">
                <a:ln>
                  <a:noFill/>
                </a:ln>
                <a:solidFill>
                  <a:srgbClr val="008080"/>
                </a:solidFill>
                <a:effectLst/>
                <a:latin typeface="IBM Plex Mono"/>
              </a:rPr>
              <a:t>1</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008080"/>
                </a:solidFill>
                <a:effectLst/>
                <a:latin typeface="IBM Plex Mono"/>
              </a:rPr>
              <a:t>2</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008080"/>
                </a:solidFill>
                <a:effectLst/>
                <a:latin typeface="IBM Plex Mono"/>
              </a:rPr>
              <a:t>3</a:t>
            </a:r>
            <a:r>
              <a:rPr kumimoji="0" lang="en-US" altLang="en-US" sz="2500" b="0" i="0" u="none" strike="noStrike" cap="none" normalizeH="0" baseline="0" dirty="0" smtClean="0">
                <a:ln>
                  <a:noFill/>
                </a:ln>
                <a:solidFill>
                  <a:srgbClr val="455065"/>
                </a:solidFill>
                <a:effectLst/>
                <a:latin typeface="IBM Plex Mono"/>
              </a:rPr>
              <a:t>).pipe(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err="1" smtClean="0">
                <a:ln>
                  <a:noFill/>
                </a:ln>
                <a:solidFill>
                  <a:srgbClr val="455065"/>
                </a:solidFill>
                <a:effectLst/>
                <a:latin typeface="IBM Plex Mono"/>
              </a:rPr>
              <a:t>flatMap</a:t>
            </a:r>
            <a:r>
              <a:rPr kumimoji="0" lang="en-US" altLang="en-US" sz="2500" b="0" i="0" u="none" strike="noStrike" cap="none" normalizeH="0" baseline="0" dirty="0" smtClean="0">
                <a:ln>
                  <a:noFill/>
                </a:ln>
                <a:solidFill>
                  <a:srgbClr val="455065"/>
                </a:solidFill>
                <a:effectLst/>
                <a:latin typeface="IBM Plex Mono"/>
              </a:rPr>
              <a:t>(page =&gt; </a:t>
            </a:r>
            <a:r>
              <a:rPr kumimoji="0" lang="en-US" altLang="en-US" sz="2500" b="0" i="0" u="none" strike="noStrike" cap="none" normalizeH="0" baseline="0" dirty="0" err="1" smtClean="0">
                <a:ln>
                  <a:noFill/>
                </a:ln>
                <a:solidFill>
                  <a:srgbClr val="455065"/>
                </a:solidFill>
                <a:effectLst/>
                <a:latin typeface="IBM Plex Mono"/>
              </a:rPr>
              <a:t>ajax.toJSON</a:t>
            </a:r>
            <a:r>
              <a:rPr kumimoji="0" lang="en-US" altLang="en-US" sz="2500" b="0" i="0" u="none" strike="noStrike" cap="none" normalizeH="0" baseline="0" dirty="0" smtClean="0">
                <a:ln>
                  <a:noFill/>
                </a:ln>
                <a:solidFill>
                  <a:srgbClr val="455065"/>
                </a:solidFill>
                <a:effectLst/>
                <a:latin typeface="IBM Plex Mono"/>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smtClean="0">
                <a:ln>
                  <a:noFill/>
                </a:ln>
                <a:solidFill>
                  <a:srgbClr val="DD1144"/>
                </a:solidFill>
                <a:effectLst/>
                <a:latin typeface="IBM Plex Mono"/>
              </a:rPr>
              <a:t>`https://example.com/</a:t>
            </a:r>
            <a:r>
              <a:rPr kumimoji="0" lang="en-US" altLang="en-US" sz="2500" b="0" i="0" u="none" strike="noStrike" cap="none" normalizeH="0" baseline="0" dirty="0" err="1" smtClean="0">
                <a:ln>
                  <a:noFill/>
                </a:ln>
                <a:solidFill>
                  <a:srgbClr val="DD1144"/>
                </a:solidFill>
                <a:effectLst/>
                <a:latin typeface="IBM Plex Mono"/>
              </a:rPr>
              <a:t>blog?size</a:t>
            </a:r>
            <a:r>
              <a:rPr kumimoji="0" lang="en-US" altLang="en-US" sz="2500" b="0" i="0" u="none" strike="noStrike" cap="none" normalizeH="0" baseline="0" dirty="0" smtClean="0">
                <a:ln>
                  <a:noFill/>
                </a:ln>
                <a:solidFill>
                  <a:srgbClr val="DD1144"/>
                </a:solidFill>
                <a:effectLst/>
                <a:latin typeface="IBM Plex Mono"/>
              </a:rPr>
              <a:t>=2&amp;page=</a:t>
            </a:r>
            <a:r>
              <a:rPr kumimoji="0" lang="en-US" altLang="en-US" sz="2500" b="0" i="0" u="none" strike="noStrike" cap="none" normalizeH="0" baseline="0" dirty="0" smtClean="0">
                <a:ln>
                  <a:noFill/>
                </a:ln>
                <a:solidFill>
                  <a:srgbClr val="333333"/>
                </a:solidFill>
                <a:effectLst/>
                <a:latin typeface="IBM Plex Mono"/>
              </a:rPr>
              <a:t>${page}</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smtClean="0">
                <a:ln>
                  <a:noFill/>
                </a:ln>
                <a:solidFill>
                  <a:srgbClr val="455065"/>
                </a:solidFill>
                <a:effectLst/>
                <a:latin typeface="IBM Plex Mono"/>
              </a:rPr>
              <a:t>.subscribe(</a:t>
            </a:r>
            <a:r>
              <a:rPr kumimoji="0" lang="en-US" altLang="en-US" sz="2500" b="0" i="0" u="none" strike="noStrike" cap="none" normalizeH="0" baseline="0" dirty="0" smtClean="0">
                <a:ln>
                  <a:noFill/>
                </a:ln>
                <a:solidFill>
                  <a:srgbClr val="0086B3"/>
                </a:solidFill>
                <a:effectLst/>
                <a:latin typeface="IBM Plex Mono"/>
              </a:rPr>
              <a:t>console</a:t>
            </a:r>
            <a:r>
              <a:rPr kumimoji="0" lang="en-US" altLang="en-US" sz="2500" b="0" i="0" u="none" strike="noStrike" cap="none" normalizeH="0" baseline="0" dirty="0" smtClean="0">
                <a:ln>
                  <a:noFill/>
                </a:ln>
                <a:solidFill>
                  <a:srgbClr val="455065"/>
                </a:solidFill>
                <a:effectLst/>
                <a:latin typeface="IBM Plex Mono"/>
              </a:rPr>
              <a:t>.log)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1" u="none" strike="noStrike" cap="none" normalizeH="0" baseline="0" dirty="0" smtClean="0">
                <a:ln>
                  <a:noFill/>
                </a:ln>
                <a:solidFill>
                  <a:srgbClr val="999988"/>
                </a:solidFill>
                <a:effectLst/>
                <a:latin typeface="IBM Plex Mono"/>
              </a:rPr>
              <a:t>// [ { blog 1 }, { blog 2 }, { blog 3 }, { blog 4 }, { blog 5 }, { blog 6 } ]</a:t>
            </a:r>
            <a:r>
              <a:rPr kumimoji="0" lang="en-US" altLang="en-US" sz="2500" b="0" i="0" u="none" strike="noStrike" cap="none" normalizeH="0" baseline="0" dirty="0" smtClean="0">
                <a:ln>
                  <a:noFill/>
                </a:ln>
                <a:solidFill>
                  <a:schemeClr val="tx1"/>
                </a:solidFill>
                <a:effectLst/>
              </a:rPr>
              <a:t> </a:t>
            </a:r>
            <a:endParaRPr kumimoji="0" lang="en-US" altLang="en-US" sz="2500" b="0" i="0" u="none" strike="noStrike" cap="none" normalizeH="0" baseline="0" dirty="0" smtClean="0">
              <a:ln>
                <a:noFill/>
              </a:ln>
              <a:solidFill>
                <a:schemeClr val="tx1"/>
              </a:solidFill>
              <a:effectLst/>
              <a:latin typeface="Arial" panose="020B0604020202020204" pitchFamily="34" charset="0"/>
            </a:endParaRPr>
          </a:p>
        </p:txBody>
      </p:sp>
      <p:pic>
        <p:nvPicPr>
          <p:cNvPr id="9219" name="Picture 3" descr="FlatMap"/>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1000" y="5001369"/>
            <a:ext cx="6977231" cy="1724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97700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RxJS</a:t>
            </a:r>
            <a:r>
              <a:rPr lang="en-US" sz="4000" dirty="0" smtClean="0">
                <a:solidFill>
                  <a:srgbClr val="FFFF00"/>
                </a:solidFill>
              </a:rPr>
              <a:t> operators </a:t>
            </a:r>
            <a:endParaRPr lang="en-US" sz="4000" dirty="0">
              <a:solidFill>
                <a:srgbClr val="FFFF00"/>
              </a:solidFill>
            </a:endParaRPr>
          </a:p>
        </p:txBody>
      </p:sp>
      <p:sp>
        <p:nvSpPr>
          <p:cNvPr id="4" name="Rectangle 1"/>
          <p:cNvSpPr>
            <a:spLocks noChangeArrowheads="1"/>
          </p:cNvSpPr>
          <p:nvPr/>
        </p:nvSpPr>
        <p:spPr bwMode="auto">
          <a:xfrm>
            <a:off x="0" y="0"/>
            <a:ext cx="9144000" cy="5001369"/>
          </a:xfrm>
          <a:prstGeom prst="rect">
            <a:avLst/>
          </a:prstGeom>
          <a:solidFill>
            <a:srgbClr val="FBFB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merge</a:t>
            </a:r>
            <a:r>
              <a:rPr kumimoji="0" lang="en-US" altLang="en-US" sz="2500" b="0" i="0" u="none" strike="noStrike" cap="none" normalizeH="0" baseline="0" dirty="0" smtClean="0">
                <a:ln>
                  <a:noFill/>
                </a:ln>
                <a:solidFill>
                  <a:srgbClr val="262D3D"/>
                </a:solidFill>
                <a:effectLst/>
                <a:latin typeface="Merriweather"/>
              </a:rPr>
              <a:t> : merges items from two streams in the order in which they arrive:</a:t>
            </a:r>
            <a:endParaRPr kumimoji="0" lang="en-US" altLang="en-US" sz="2500" b="1" i="0" u="none" strike="noStrike" cap="none" normalizeH="0" baseline="0" dirty="0" smtClean="0">
              <a:ln>
                <a:noFill/>
              </a:ln>
              <a:solidFill>
                <a:srgbClr val="333333"/>
              </a:solidFill>
              <a:effectLst/>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rgbClr val="333333"/>
                </a:solidFill>
                <a:effectLst/>
                <a:latin typeface="IBM Plex Mono"/>
              </a:rPr>
              <a:t>import</a:t>
            </a:r>
            <a:r>
              <a:rPr kumimoji="0" lang="en-US" altLang="en-US" sz="2500" b="0" i="0" u="none" strike="noStrike" cap="none" normalizeH="0" baseline="0" dirty="0" smtClean="0">
                <a:ln>
                  <a:noFill/>
                </a:ln>
                <a:solidFill>
                  <a:srgbClr val="455065"/>
                </a:solidFill>
                <a:effectLst/>
                <a:latin typeface="IBM Plex Mono"/>
              </a:rPr>
              <a:t> { interval, merge } </a:t>
            </a:r>
            <a:r>
              <a:rPr kumimoji="0" lang="en-US" altLang="en-US" sz="2500" b="1" i="0" u="none" strike="noStrike" cap="none" normalizeH="0" baseline="0" dirty="0" smtClean="0">
                <a:ln>
                  <a:noFill/>
                </a:ln>
                <a:solidFill>
                  <a:srgbClr val="333333"/>
                </a:solidFill>
                <a:effectLst/>
                <a:latin typeface="IBM Plex Mono"/>
              </a:rPr>
              <a:t>from</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err="1" smtClean="0">
                <a:ln>
                  <a:noFill/>
                </a:ln>
                <a:solidFill>
                  <a:srgbClr val="DD1144"/>
                </a:solidFill>
                <a:effectLst/>
                <a:latin typeface="IBM Plex Mono"/>
              </a:rPr>
              <a:t>rxjs</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smtClean="0">
                <a:ln>
                  <a:noFill/>
                </a:ln>
                <a:solidFill>
                  <a:srgbClr val="333333"/>
                </a:solidFill>
                <a:effectLst/>
                <a:latin typeface="IBM Plex Mono"/>
              </a:rPr>
              <a:t>import</a:t>
            </a:r>
            <a:r>
              <a:rPr kumimoji="0" lang="en-US" altLang="en-US" sz="2500" b="0" i="0" u="none" strike="noStrike" cap="none" normalizeH="0" baseline="0" dirty="0" smtClean="0">
                <a:ln>
                  <a:noFill/>
                </a:ln>
                <a:solidFill>
                  <a:srgbClr val="455065"/>
                </a:solidFill>
                <a:effectLst/>
                <a:latin typeface="IBM Plex Mono"/>
              </a:rPr>
              <a:t> { pipe, take, </a:t>
            </a:r>
            <a:r>
              <a:rPr kumimoji="0" lang="en-US" altLang="en-US" sz="2500" b="0" i="0" u="none" strike="noStrike" cap="none" normalizeH="0" baseline="0" dirty="0" err="1" smtClean="0">
                <a:ln>
                  <a:noFill/>
                </a:ln>
                <a:solidFill>
                  <a:srgbClr val="455065"/>
                </a:solidFill>
                <a:effectLst/>
                <a:latin typeface="IBM Plex Mono"/>
              </a:rPr>
              <a:t>mapTo</a:t>
            </a:r>
            <a:r>
              <a:rPr kumimoji="0" lang="en-US" altLang="en-US" sz="2500" b="0" i="0" u="none" strike="noStrike" cap="none" normalizeH="0" baseline="0" dirty="0" smtClean="0">
                <a:ln>
                  <a:noFill/>
                </a:ln>
                <a:solidFill>
                  <a:srgbClr val="455065"/>
                </a:solidFill>
                <a:effectLst/>
                <a:latin typeface="IBM Plex Mono"/>
              </a:rPr>
              <a:t> } </a:t>
            </a:r>
            <a:r>
              <a:rPr kumimoji="0" lang="en-US" altLang="en-US" sz="2500" b="1" i="0" u="none" strike="noStrike" cap="none" normalizeH="0" baseline="0" dirty="0" smtClean="0">
                <a:ln>
                  <a:noFill/>
                </a:ln>
                <a:solidFill>
                  <a:srgbClr val="333333"/>
                </a:solidFill>
                <a:effectLst/>
                <a:latin typeface="IBM Plex Mono"/>
              </a:rPr>
              <a:t>from</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rgbClr val="DD1144"/>
                </a:solidFill>
                <a:effectLst/>
                <a:latin typeface="IBM Plex Mono"/>
              </a:rPr>
              <a:t>'</a:t>
            </a:r>
            <a:r>
              <a:rPr kumimoji="0" lang="en-US" altLang="en-US" sz="2500" b="0" i="0" u="none" strike="noStrike" cap="none" normalizeH="0" baseline="0" dirty="0" err="1" smtClean="0">
                <a:ln>
                  <a:noFill/>
                </a:ln>
                <a:solidFill>
                  <a:srgbClr val="DD1144"/>
                </a:solidFill>
                <a:effectLst/>
                <a:latin typeface="IBM Plex Mono"/>
              </a:rPr>
              <a:t>rxjs</a:t>
            </a:r>
            <a:r>
              <a:rPr kumimoji="0" lang="en-US" altLang="en-US" sz="2500" b="0" i="0" u="none" strike="noStrike" cap="none" normalizeH="0" baseline="0" dirty="0" smtClean="0">
                <a:ln>
                  <a:noFill/>
                </a:ln>
                <a:solidFill>
                  <a:srgbClr val="DD1144"/>
                </a:solidFill>
                <a:effectLst/>
                <a:latin typeface="IBM Plex Mono"/>
              </a:rPr>
              <a:t>/operators'</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500" dirty="0">
              <a:solidFill>
                <a:srgbClr val="455065"/>
              </a:solidFill>
              <a:latin typeface="IBM Plex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smtClean="0">
                <a:ln>
                  <a:noFill/>
                </a:ln>
                <a:solidFill>
                  <a:srgbClr val="455065"/>
                </a:solidFill>
                <a:effectLst/>
                <a:latin typeface="IBM Plex Mono"/>
              </a:rPr>
              <a:t>merge( interval(</a:t>
            </a:r>
            <a:r>
              <a:rPr kumimoji="0" lang="en-US" altLang="en-US" sz="2500" b="0" i="0" u="none" strike="noStrike" cap="none" normalizeH="0" baseline="0" dirty="0" smtClean="0">
                <a:ln>
                  <a:noFill/>
                </a:ln>
                <a:solidFill>
                  <a:srgbClr val="008080"/>
                </a:solidFill>
                <a:effectLst/>
                <a:latin typeface="IBM Plex Mono"/>
              </a:rPr>
              <a:t>150</a:t>
            </a:r>
            <a:r>
              <a:rPr kumimoji="0" lang="en-US" altLang="en-US" sz="2500" b="0" i="0" u="none" strike="noStrike" cap="none" normalizeH="0" baseline="0" dirty="0" smtClean="0">
                <a:ln>
                  <a:noFill/>
                </a:ln>
                <a:solidFill>
                  <a:srgbClr val="455065"/>
                </a:solidFill>
                <a:effectLst/>
                <a:latin typeface="IBM Plex Mono"/>
              </a:rPr>
              <a:t>).pipe(</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smtClean="0">
                <a:ln>
                  <a:noFill/>
                </a:ln>
                <a:solidFill>
                  <a:srgbClr val="455065"/>
                </a:solidFill>
                <a:effectLst/>
                <a:latin typeface="IBM Plex Mono"/>
              </a:rPr>
              <a:t>take(</a:t>
            </a:r>
            <a:r>
              <a:rPr kumimoji="0" lang="en-US" altLang="en-US" sz="2500" b="0" i="0" u="none" strike="noStrike" cap="none" normalizeH="0" baseline="0" dirty="0" smtClean="0">
                <a:ln>
                  <a:noFill/>
                </a:ln>
                <a:solidFill>
                  <a:srgbClr val="008080"/>
                </a:solidFill>
                <a:effectLst/>
                <a:latin typeface="IBM Plex Mono"/>
              </a:rPr>
              <a:t>5</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err="1" smtClean="0">
                <a:ln>
                  <a:noFill/>
                </a:ln>
                <a:solidFill>
                  <a:srgbClr val="455065"/>
                </a:solidFill>
                <a:effectLst/>
                <a:latin typeface="IBM Plex Mono"/>
              </a:rPr>
              <a:t>mapTo</a:t>
            </a:r>
            <a:r>
              <a:rPr kumimoji="0" lang="en-US" altLang="en-US" sz="2500" b="0" i="0" u="none" strike="noStrike" cap="none" normalizeH="0" baseline="0" dirty="0" smtClean="0">
                <a:ln>
                  <a:noFill/>
                </a:ln>
                <a:solidFill>
                  <a:srgbClr val="455065"/>
                </a:solidFill>
                <a:effectLst/>
                <a:latin typeface="IBM Plex Mono"/>
              </a:rPr>
              <a:t>(</a:t>
            </a:r>
            <a:r>
              <a:rPr kumimoji="0" lang="en-US" altLang="en-US" sz="2500" b="0" i="0" u="none" strike="noStrike" cap="none" normalizeH="0" baseline="0" dirty="0" smtClean="0">
                <a:ln>
                  <a:noFill/>
                </a:ln>
                <a:solidFill>
                  <a:srgbClr val="DD1144"/>
                </a:solidFill>
                <a:effectLst/>
                <a:latin typeface="IBM Plex Mono"/>
              </a:rPr>
              <a:t>'A'</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smtClean="0">
                <a:ln>
                  <a:noFill/>
                </a:ln>
                <a:solidFill>
                  <a:srgbClr val="455065"/>
                </a:solidFill>
                <a:effectLst/>
                <a:latin typeface="IBM Plex Mono"/>
              </a:rPr>
              <a:t>interval(</a:t>
            </a:r>
            <a:r>
              <a:rPr kumimoji="0" lang="en-US" altLang="en-US" sz="2500" b="0" i="0" u="none" strike="noStrike" cap="none" normalizeH="0" baseline="0" dirty="0" smtClean="0">
                <a:ln>
                  <a:noFill/>
                </a:ln>
                <a:solidFill>
                  <a:srgbClr val="008080"/>
                </a:solidFill>
                <a:effectLst/>
                <a:latin typeface="IBM Plex Mono"/>
              </a:rPr>
              <a:t>250</a:t>
            </a:r>
            <a:r>
              <a:rPr kumimoji="0" lang="en-US" altLang="en-US" sz="2500" b="0" i="0" u="none" strike="noStrike" cap="none" normalizeH="0" baseline="0" dirty="0" smtClean="0">
                <a:ln>
                  <a:noFill/>
                </a:ln>
                <a:solidFill>
                  <a:srgbClr val="455065"/>
                </a:solidFill>
                <a:effectLst/>
                <a:latin typeface="IBM Plex Mono"/>
              </a:rPr>
              <a:t>).pipe(</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smtClean="0">
                <a:ln>
                  <a:noFill/>
                </a:ln>
                <a:solidFill>
                  <a:srgbClr val="455065"/>
                </a:solidFill>
                <a:effectLst/>
                <a:latin typeface="IBM Plex Mono"/>
              </a:rPr>
              <a:t>take(</a:t>
            </a:r>
            <a:r>
              <a:rPr kumimoji="0" lang="en-US" altLang="en-US" sz="2500" b="0" i="0" u="none" strike="noStrike" cap="none" normalizeH="0" baseline="0" dirty="0" smtClean="0">
                <a:ln>
                  <a:noFill/>
                </a:ln>
                <a:solidFill>
                  <a:srgbClr val="008080"/>
                </a:solidFill>
                <a:effectLst/>
                <a:latin typeface="IBM Plex Mono"/>
              </a:rPr>
              <a:t>5</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err="1" smtClean="0">
                <a:ln>
                  <a:noFill/>
                </a:ln>
                <a:solidFill>
                  <a:srgbClr val="455065"/>
                </a:solidFill>
                <a:effectLst/>
                <a:latin typeface="IBM Plex Mono"/>
              </a:rPr>
              <a:t>mapTo</a:t>
            </a:r>
            <a:r>
              <a:rPr kumimoji="0" lang="en-US" altLang="en-US" sz="2500" b="0" i="0" u="none" strike="noStrike" cap="none" normalizeH="0" baseline="0" dirty="0" smtClean="0">
                <a:ln>
                  <a:noFill/>
                </a:ln>
                <a:solidFill>
                  <a:srgbClr val="455065"/>
                </a:solidFill>
                <a:effectLst/>
                <a:latin typeface="IBM Plex Mono"/>
              </a:rPr>
              <a:t>(</a:t>
            </a:r>
            <a:r>
              <a:rPr kumimoji="0" lang="en-US" altLang="en-US" sz="2500" b="0" i="0" u="none" strike="noStrike" cap="none" normalizeH="0" baseline="0" dirty="0" smtClean="0">
                <a:ln>
                  <a:noFill/>
                </a:ln>
                <a:solidFill>
                  <a:srgbClr val="DD1144"/>
                </a:solidFill>
                <a:effectLst/>
                <a:latin typeface="IBM Plex Mono"/>
              </a:rPr>
              <a:t>'B'</a:t>
            </a:r>
            <a:r>
              <a:rPr kumimoji="0" lang="en-US" altLang="en-US" sz="2500" b="0" i="0" u="none" strike="noStrike" cap="none" normalizeH="0" baseline="0" dirty="0" smtClean="0">
                <a:ln>
                  <a:noFill/>
                </a:ln>
                <a:solidFill>
                  <a:srgbClr val="455065"/>
                </a:solidFill>
                <a:effectLst/>
                <a:latin typeface="IBM Plex Mono"/>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500" dirty="0">
                <a:solidFill>
                  <a:srgbClr val="455065"/>
                </a:solidFill>
                <a:latin typeface="IBM Plex Mono"/>
              </a:rPr>
              <a:t> </a:t>
            </a:r>
            <a:r>
              <a:rPr lang="en-US" altLang="en-US" sz="2500" dirty="0" smtClean="0">
                <a:solidFill>
                  <a:srgbClr val="455065"/>
                </a:solidFill>
                <a:latin typeface="IBM Plex Mono"/>
              </a:rPr>
              <a:t> </a:t>
            </a:r>
            <a:r>
              <a:rPr kumimoji="0" lang="en-US" altLang="en-US" sz="2500" b="0" i="0" u="none" strike="noStrike" cap="none" normalizeH="0" baseline="0" dirty="0" smtClean="0">
                <a:ln>
                  <a:noFill/>
                </a:ln>
                <a:solidFill>
                  <a:srgbClr val="455065"/>
                </a:solidFill>
                <a:effectLst/>
                <a:latin typeface="IBM Plex Mono"/>
              </a:rPr>
              <a:t>.subscribe(</a:t>
            </a:r>
            <a:r>
              <a:rPr kumimoji="0" lang="en-US" altLang="en-US" sz="2500" b="0" i="0" u="none" strike="noStrike" cap="none" normalizeH="0" baseline="0" dirty="0" smtClean="0">
                <a:ln>
                  <a:noFill/>
                </a:ln>
                <a:solidFill>
                  <a:srgbClr val="0086B3"/>
                </a:solidFill>
                <a:effectLst/>
                <a:latin typeface="IBM Plex Mono"/>
              </a:rPr>
              <a:t>console</a:t>
            </a:r>
            <a:r>
              <a:rPr kumimoji="0" lang="en-US" altLang="en-US" sz="2500" b="0" i="0" u="none" strike="noStrike" cap="none" normalizeH="0" baseline="0" dirty="0" smtClean="0">
                <a:ln>
                  <a:noFill/>
                </a:ln>
                <a:solidFill>
                  <a:srgbClr val="455065"/>
                </a:solidFill>
                <a:effectLst/>
                <a:latin typeface="IBM Plex Mono"/>
              </a:rPr>
              <a:t>.log) </a:t>
            </a:r>
            <a:r>
              <a:rPr kumimoji="0" lang="en-US" altLang="en-US" sz="2500" b="0" i="1" u="none" strike="noStrike" cap="none" normalizeH="0" baseline="0" dirty="0" smtClean="0">
                <a:ln>
                  <a:noFill/>
                </a:ln>
                <a:solidFill>
                  <a:srgbClr val="999988"/>
                </a:solidFill>
                <a:effectLst/>
                <a:latin typeface="IBM Plex Mono"/>
              </a:rPr>
              <a:t>// A B A </a:t>
            </a:r>
            <a:r>
              <a:rPr kumimoji="0" lang="en-US" altLang="en-US" sz="2500" b="0" i="1" u="none" strike="noStrike" cap="none" normalizeH="0" baseline="0" dirty="0" err="1" smtClean="0">
                <a:ln>
                  <a:noFill/>
                </a:ln>
                <a:solidFill>
                  <a:srgbClr val="999988"/>
                </a:solidFill>
                <a:effectLst/>
                <a:latin typeface="IBM Plex Mono"/>
              </a:rPr>
              <a:t>A</a:t>
            </a:r>
            <a:r>
              <a:rPr kumimoji="0" lang="en-US" altLang="en-US" sz="2500" b="0" i="1" u="none" strike="noStrike" cap="none" normalizeH="0" baseline="0" dirty="0" smtClean="0">
                <a:ln>
                  <a:noFill/>
                </a:ln>
                <a:solidFill>
                  <a:srgbClr val="999988"/>
                </a:solidFill>
                <a:effectLst/>
                <a:latin typeface="IBM Plex Mono"/>
              </a:rPr>
              <a:t> B A </a:t>
            </a:r>
            <a:r>
              <a:rPr kumimoji="0" lang="en-US" altLang="en-US" sz="2500" b="0" i="1" u="none" strike="noStrike" cap="none" normalizeH="0" baseline="0" dirty="0" err="1" smtClean="0">
                <a:ln>
                  <a:noFill/>
                </a:ln>
                <a:solidFill>
                  <a:srgbClr val="999988"/>
                </a:solidFill>
                <a:effectLst/>
                <a:latin typeface="IBM Plex Mono"/>
              </a:rPr>
              <a:t>A</a:t>
            </a:r>
            <a:r>
              <a:rPr kumimoji="0" lang="en-US" altLang="en-US" sz="2500" b="0" i="1" u="none" strike="noStrike" cap="none" normalizeH="0" baseline="0" dirty="0" smtClean="0">
                <a:ln>
                  <a:noFill/>
                </a:ln>
                <a:solidFill>
                  <a:srgbClr val="999988"/>
                </a:solidFill>
                <a:effectLst/>
                <a:latin typeface="IBM Plex Mono"/>
              </a:rPr>
              <a:t> B </a:t>
            </a:r>
            <a:r>
              <a:rPr kumimoji="0" lang="en-US" altLang="en-US" sz="2500" b="0" i="1" u="none" strike="noStrike" cap="none" normalizeH="0" baseline="0" dirty="0" err="1" smtClean="0">
                <a:ln>
                  <a:noFill/>
                </a:ln>
                <a:solidFill>
                  <a:srgbClr val="999988"/>
                </a:solidFill>
                <a:effectLst/>
                <a:latin typeface="IBM Plex Mono"/>
              </a:rPr>
              <a:t>B</a:t>
            </a:r>
            <a:r>
              <a:rPr kumimoji="0" lang="en-US" altLang="en-US" sz="2500" b="0" i="1" u="none" strike="noStrike" cap="none" normalizeH="0" baseline="0" dirty="0" smtClean="0">
                <a:ln>
                  <a:noFill/>
                </a:ln>
                <a:solidFill>
                  <a:srgbClr val="999988"/>
                </a:solidFill>
                <a:effectLst/>
                <a:latin typeface="IBM Plex Mono"/>
              </a:rPr>
              <a:t> </a:t>
            </a:r>
            <a:r>
              <a:rPr kumimoji="0" lang="en-US" altLang="en-US" sz="2500" b="0" i="1" u="none" strike="noStrike" cap="none" normalizeH="0" baseline="0" dirty="0" err="1" smtClean="0">
                <a:ln>
                  <a:noFill/>
                </a:ln>
                <a:solidFill>
                  <a:srgbClr val="999988"/>
                </a:solidFill>
                <a:effectLst/>
                <a:latin typeface="IBM Plex Mono"/>
              </a:rPr>
              <a:t>B</a:t>
            </a:r>
            <a:r>
              <a:rPr kumimoji="0" lang="en-US" altLang="en-US" sz="2500" b="0" i="0" u="none" strike="noStrike" cap="none" normalizeH="0" baseline="0" dirty="0" smtClean="0">
                <a:ln>
                  <a:noFill/>
                </a:ln>
                <a:solidFill>
                  <a:srgbClr val="455065"/>
                </a:solidFill>
                <a:effectLst/>
                <a:latin typeface="IBM Plex Mono"/>
              </a:rPr>
              <a:t> </a:t>
            </a:r>
            <a:r>
              <a:rPr kumimoji="0" lang="en-US" altLang="en-US" sz="2500" b="0" i="0" u="none" strike="noStrike" cap="none" normalizeH="0" baseline="0" dirty="0" smtClean="0">
                <a:ln>
                  <a:noFill/>
                </a:ln>
                <a:solidFill>
                  <a:schemeClr val="tx1"/>
                </a:solidFill>
                <a:effectLst/>
              </a:rPr>
              <a:t/>
            </a:r>
            <a:br>
              <a:rPr kumimoji="0" lang="en-US" altLang="en-US" sz="2500" b="0" i="0" u="none" strike="noStrike" cap="none" normalizeH="0" baseline="0" dirty="0" smtClean="0">
                <a:ln>
                  <a:noFill/>
                </a:ln>
                <a:solidFill>
                  <a:schemeClr val="tx1"/>
                </a:solidFill>
                <a:effectLst/>
              </a:rPr>
            </a:br>
            <a:endParaRPr kumimoji="0" lang="en-US" altLang="en-US" sz="2500" b="0" i="0" u="none" strike="noStrike" cap="none" normalizeH="0" baseline="0" dirty="0" smtClean="0">
              <a:ln>
                <a:noFill/>
              </a:ln>
              <a:solidFill>
                <a:schemeClr val="tx1"/>
              </a:solidFill>
              <a:effectLst/>
              <a:latin typeface="Arial" panose="020B0604020202020204" pitchFamily="34" charset="0"/>
            </a:endParaRPr>
          </a:p>
        </p:txBody>
      </p:sp>
      <p:pic>
        <p:nvPicPr>
          <p:cNvPr id="10243" name="Picture 3" descr="Merge"/>
          <p:cNvPicPr>
            <a:picLocks noChangeAspect="1" noChangeArrowheads="1"/>
          </p:cNvPicPr>
          <p:nvPr/>
        </p:nvPicPr>
        <p:blipFill rotWithShape="1">
          <a:blip r:embed="rId3">
            <a:extLst>
              <a:ext uri="{28A0092B-C50C-407E-A947-70E740481C1C}">
                <a14:useLocalDpi xmlns:a14="http://schemas.microsoft.com/office/drawing/2010/main" val="0"/>
              </a:ext>
            </a:extLst>
          </a:blip>
          <a:srcRect l="12601" r="11795"/>
          <a:stretch/>
        </p:blipFill>
        <p:spPr bwMode="auto">
          <a:xfrm>
            <a:off x="1371600" y="4495800"/>
            <a:ext cx="5943600" cy="2079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08549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6586"/>
            <a:ext cx="9144000" cy="907814"/>
          </a:xfrm>
          <a:blipFill>
            <a:blip r:embed="rId2"/>
            <a:tile tx="0" ty="0" sx="100000" sy="100000" flip="none" algn="tl"/>
          </a:blipFill>
        </p:spPr>
        <p:txBody>
          <a:bodyPr>
            <a:noAutofit/>
          </a:bodyPr>
          <a:lstStyle/>
          <a:p>
            <a:r>
              <a:rPr lang="en-US" sz="4000" dirty="0" smtClean="0">
                <a:solidFill>
                  <a:srgbClr val="FFFF00"/>
                </a:solidFill>
              </a:rPr>
              <a:t>Immutability</a:t>
            </a:r>
            <a:r>
              <a:rPr lang="en-US" sz="4000" smtClean="0">
                <a:solidFill>
                  <a:srgbClr val="FFFF00"/>
                </a:solidFill>
              </a:rPr>
              <a:t/>
            </a:r>
            <a:br>
              <a:rPr lang="en-US" sz="4000" smtClean="0">
                <a:solidFill>
                  <a:srgbClr val="FFFF00"/>
                </a:solidFill>
              </a:rPr>
            </a:br>
            <a:r>
              <a:rPr lang="en-US" sz="2400" smtClean="0">
                <a:solidFill>
                  <a:srgbClr val="FFFF00"/>
                </a:solidFill>
              </a:rPr>
              <a:t>(</a:t>
            </a:r>
            <a:r>
              <a:rPr lang="en-US" sz="2400" dirty="0" smtClean="0">
                <a:solidFill>
                  <a:srgbClr val="FFFF00"/>
                </a:solidFill>
              </a:rPr>
              <a:t>Predictable state Management)</a:t>
            </a:r>
            <a:endParaRPr lang="en-US" sz="2400" dirty="0">
              <a:solidFill>
                <a:srgbClr val="FFFF00"/>
              </a:solidFill>
            </a:endParaRPr>
          </a:p>
        </p:txBody>
      </p:sp>
      <p:pic>
        <p:nvPicPr>
          <p:cNvPr id="4" name="Picture 3"/>
          <p:cNvPicPr>
            <a:picLocks noChangeAspect="1"/>
          </p:cNvPicPr>
          <p:nvPr/>
        </p:nvPicPr>
        <p:blipFill>
          <a:blip r:embed="rId3"/>
          <a:stretch>
            <a:fillRect/>
          </a:stretch>
        </p:blipFill>
        <p:spPr>
          <a:xfrm>
            <a:off x="0" y="914400"/>
            <a:ext cx="9144000" cy="5943599"/>
          </a:xfrm>
          <a:prstGeom prst="rect">
            <a:avLst/>
          </a:prstGeom>
        </p:spPr>
      </p:pic>
    </p:spTree>
    <p:extLst>
      <p:ext uri="{BB962C8B-B14F-4D97-AF65-F5344CB8AC3E}">
        <p14:creationId xmlns:p14="http://schemas.microsoft.com/office/powerpoint/2010/main" val="309027212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143000"/>
            <a:ext cx="8305800" cy="967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335121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3" name="TextBox 2"/>
          <p:cNvSpPr txBox="1"/>
          <p:nvPr/>
        </p:nvSpPr>
        <p:spPr>
          <a:xfrm>
            <a:off x="0" y="839466"/>
            <a:ext cx="9067799" cy="2246769"/>
          </a:xfrm>
          <a:prstGeom prst="rect">
            <a:avLst/>
          </a:prstGeom>
          <a:noFill/>
        </p:spPr>
        <p:txBody>
          <a:bodyPr wrap="square" rtlCol="0">
            <a:spAutoFit/>
          </a:bodyPr>
          <a:lstStyle/>
          <a:p>
            <a:pPr marL="914400" lvl="1" indent="-457200">
              <a:buFont typeface="Arial" pitchFamily="34" charset="0"/>
              <a:buChar char="•"/>
            </a:pPr>
            <a:endParaRPr lang="en-US" sz="2800" dirty="0"/>
          </a:p>
          <a:p>
            <a:pPr marL="914400" lvl="1" indent="-457200">
              <a:buFont typeface="Arial" pitchFamily="34" charset="0"/>
              <a:buChar char="•"/>
            </a:pPr>
            <a:endParaRPr lang="en-US" sz="2800" dirty="0"/>
          </a:p>
          <a:p>
            <a:pPr marL="914400" lvl="1" indent="-457200">
              <a:buFont typeface="Arial" pitchFamily="34" charset="0"/>
              <a:buChar char="•"/>
            </a:pPr>
            <a:endParaRPr lang="en-US" sz="2800" dirty="0"/>
          </a:p>
          <a:p>
            <a:pPr marL="457200" indent="-457200">
              <a:buFont typeface="Arial" pitchFamily="34" charset="0"/>
              <a:buChar char="•"/>
            </a:pPr>
            <a:endParaRPr lang="en-US" sz="2800" dirty="0" smtClean="0"/>
          </a:p>
          <a:p>
            <a:endParaRPr lang="en-US" sz="2800" dirty="0" smtClean="0"/>
          </a:p>
        </p:txBody>
      </p:sp>
      <p:pic>
        <p:nvPicPr>
          <p:cNvPr id="4" name="Picture 3"/>
          <p:cNvPicPr>
            <a:picLocks noChangeAspect="1"/>
          </p:cNvPicPr>
          <p:nvPr/>
        </p:nvPicPr>
        <p:blipFill rotWithShape="1">
          <a:blip r:embed="rId3"/>
          <a:srcRect l="32292" t="25925" r="19375" b="17408"/>
          <a:stretch/>
        </p:blipFill>
        <p:spPr>
          <a:xfrm>
            <a:off x="152400" y="914400"/>
            <a:ext cx="8319248" cy="5486400"/>
          </a:xfrm>
          <a:prstGeom prst="rect">
            <a:avLst/>
          </a:prstGeom>
        </p:spPr>
      </p:pic>
    </p:spTree>
    <p:extLst>
      <p:ext uri="{BB962C8B-B14F-4D97-AF65-F5344CB8AC3E}">
        <p14:creationId xmlns:p14="http://schemas.microsoft.com/office/powerpoint/2010/main" val="729057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9144000" cy="688975"/>
          </a:xfrm>
          <a:blipFill>
            <a:blip r:embed="rId2"/>
            <a:tile tx="0" ty="0" sx="100000" sy="100000" flip="none" algn="tl"/>
          </a:blipFill>
        </p:spPr>
        <p:txBody>
          <a:bodyPr>
            <a:noAutofit/>
          </a:bodyPr>
          <a:lstStyle/>
          <a:p>
            <a:r>
              <a:rPr lang="en-US" sz="4000" dirty="0" err="1" smtClean="0">
                <a:solidFill>
                  <a:srgbClr val="FFFF00"/>
                </a:solidFill>
              </a:rPr>
              <a:t>Redux</a:t>
            </a:r>
            <a:endParaRPr lang="en-US" sz="4000" dirty="0">
              <a:solidFill>
                <a:srgbClr val="FFFF00"/>
              </a:solidFill>
            </a:endParaRPr>
          </a:p>
        </p:txBody>
      </p:sp>
      <p:sp>
        <p:nvSpPr>
          <p:cNvPr id="3" name="TextBox 2"/>
          <p:cNvSpPr txBox="1"/>
          <p:nvPr/>
        </p:nvSpPr>
        <p:spPr>
          <a:xfrm>
            <a:off x="0" y="839466"/>
            <a:ext cx="9067799" cy="2246769"/>
          </a:xfrm>
          <a:prstGeom prst="rect">
            <a:avLst/>
          </a:prstGeom>
          <a:noFill/>
        </p:spPr>
        <p:txBody>
          <a:bodyPr wrap="square" rtlCol="0">
            <a:spAutoFit/>
          </a:bodyPr>
          <a:lstStyle/>
          <a:p>
            <a:pPr marL="914400" lvl="1" indent="-457200">
              <a:buFont typeface="Arial" pitchFamily="34" charset="0"/>
              <a:buChar char="•"/>
            </a:pPr>
            <a:endParaRPr lang="en-US" sz="2800" dirty="0"/>
          </a:p>
          <a:p>
            <a:pPr marL="914400" lvl="1" indent="-457200">
              <a:buFont typeface="Arial" pitchFamily="34" charset="0"/>
              <a:buChar char="•"/>
            </a:pPr>
            <a:endParaRPr lang="en-US" sz="2800" dirty="0"/>
          </a:p>
          <a:p>
            <a:pPr marL="914400" lvl="1" indent="-457200">
              <a:buFont typeface="Arial" pitchFamily="34" charset="0"/>
              <a:buChar char="•"/>
            </a:pPr>
            <a:endParaRPr lang="en-US" sz="2800" dirty="0"/>
          </a:p>
          <a:p>
            <a:pPr marL="457200" indent="-457200">
              <a:buFont typeface="Arial" pitchFamily="34" charset="0"/>
              <a:buChar char="•"/>
            </a:pPr>
            <a:endParaRPr lang="en-US" sz="2800" dirty="0" smtClean="0"/>
          </a:p>
          <a:p>
            <a:endParaRPr lang="en-US" sz="2800" dirty="0" smtClean="0"/>
          </a:p>
        </p:txBody>
      </p:sp>
      <p:pic>
        <p:nvPicPr>
          <p:cNvPr id="5" name="Picture 4" descr="https://miro.medium.com/max/1440/1*QERgzuzphdQz4e0fNs1CFQ.gif"/>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990600"/>
            <a:ext cx="8763000" cy="5334000"/>
          </a:xfrm>
          <a:prstGeom prst="rect">
            <a:avLst/>
          </a:prstGeom>
          <a:noFill/>
          <a:ln>
            <a:noFill/>
          </a:ln>
        </p:spPr>
      </p:pic>
    </p:spTree>
    <p:extLst>
      <p:ext uri="{BB962C8B-B14F-4D97-AF65-F5344CB8AC3E}">
        <p14:creationId xmlns:p14="http://schemas.microsoft.com/office/powerpoint/2010/main" val="166822513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1424</TotalTime>
  <Words>1087</Words>
  <Application>Microsoft Office PowerPoint</Application>
  <PresentationFormat>On-screen Show (4:3)</PresentationFormat>
  <Paragraphs>400</Paragraphs>
  <Slides>51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51</vt:i4>
      </vt:variant>
    </vt:vector>
  </HeadingPairs>
  <TitlesOfParts>
    <vt:vector size="61" baseType="lpstr">
      <vt:lpstr>Arial</vt:lpstr>
      <vt:lpstr>Calibri</vt:lpstr>
      <vt:lpstr>IBM Plex Mono</vt:lpstr>
      <vt:lpstr>medium-content-sans-serif-font</vt:lpstr>
      <vt:lpstr>medium-content-serif-font</vt:lpstr>
      <vt:lpstr>medium-content-title-font</vt:lpstr>
      <vt:lpstr>Menlo</vt:lpstr>
      <vt:lpstr>Merriweather</vt:lpstr>
      <vt:lpstr>SFMono-Regular</vt:lpstr>
      <vt:lpstr>Office Theme</vt:lpstr>
      <vt:lpstr>PowerPoint Presentation</vt:lpstr>
      <vt:lpstr>MVC &amp; MVVM</vt:lpstr>
      <vt:lpstr>Redux</vt:lpstr>
      <vt:lpstr>Reducer + Flux = Redux</vt:lpstr>
      <vt:lpstr>Redux Principles</vt:lpstr>
      <vt:lpstr>Immutability (Predictable state Management)</vt:lpstr>
      <vt:lpstr>PowerPoint Presentation</vt:lpstr>
      <vt:lpstr>Redux</vt:lpstr>
      <vt:lpstr>Redux</vt:lpstr>
      <vt:lpstr>Redux</vt:lpstr>
      <vt:lpstr>PowerPoint Presentation</vt:lpstr>
      <vt:lpstr>PowerPoint Presentation</vt:lpstr>
      <vt:lpstr>Redux</vt:lpstr>
      <vt:lpstr>Reducer code with maintainability</vt:lpstr>
      <vt:lpstr>Redux</vt:lpstr>
      <vt:lpstr>Redux</vt:lpstr>
      <vt:lpstr>Redux</vt:lpstr>
      <vt:lpstr>Redux</vt:lpstr>
      <vt:lpstr>Redux</vt:lpstr>
      <vt:lpstr>Redux</vt:lpstr>
      <vt:lpstr>Redux</vt:lpstr>
      <vt:lpstr>Redux</vt:lpstr>
      <vt:lpstr>Redux</vt:lpstr>
      <vt:lpstr>Redux</vt:lpstr>
      <vt:lpstr>Flux vs Redux</vt:lpstr>
      <vt:lpstr>Redux - Actions</vt:lpstr>
      <vt:lpstr>Redux - Reducer</vt:lpstr>
      <vt:lpstr>Redux - Store</vt:lpstr>
      <vt:lpstr>redux-observable</vt:lpstr>
      <vt:lpstr>Async</vt:lpstr>
      <vt:lpstr>RxJS – Redux-Observable</vt:lpstr>
      <vt:lpstr>Redux-thunk</vt:lpstr>
      <vt:lpstr>Redux-thunk</vt:lpstr>
      <vt:lpstr>RxJS</vt:lpstr>
      <vt:lpstr>Redux-observable middleware</vt:lpstr>
      <vt:lpstr>Redux-observable </vt:lpstr>
      <vt:lpstr>Redux-observable middleware</vt:lpstr>
      <vt:lpstr>Redux-observable middleware</vt:lpstr>
      <vt:lpstr>Redux-Observable</vt:lpstr>
      <vt:lpstr>Redux-observable </vt:lpstr>
      <vt:lpstr>Redux-observable </vt:lpstr>
      <vt:lpstr>Redux-Observable</vt:lpstr>
      <vt:lpstr>Redux-Observable</vt:lpstr>
      <vt:lpstr>Redux-Observable</vt:lpstr>
      <vt:lpstr>RxJS</vt:lpstr>
      <vt:lpstr>RxJS</vt:lpstr>
      <vt:lpstr>RxJS</vt:lpstr>
      <vt:lpstr>RxJS operators </vt:lpstr>
      <vt:lpstr>RxJS operators </vt:lpstr>
      <vt:lpstr>RxJS operators </vt:lpstr>
      <vt:lpstr>RxJS operators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Redux and Immutable</dc:title>
  <dc:creator>Administrator</dc:creator>
  <cp:lastModifiedBy>asus</cp:lastModifiedBy>
  <cp:revision>313</cp:revision>
  <dcterms:created xsi:type="dcterms:W3CDTF">2006-08-16T00:00:00Z</dcterms:created>
  <dcterms:modified xsi:type="dcterms:W3CDTF">2022-11-16T04:23:05Z</dcterms:modified>
</cp:coreProperties>
</file>

<file path=docProps/thumbnail.jpeg>
</file>